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34"/>
  </p:notesMasterIdLst>
  <p:sldIdLst>
    <p:sldId id="265" r:id="rId3"/>
    <p:sldId id="288" r:id="rId4"/>
    <p:sldId id="258" r:id="rId5"/>
    <p:sldId id="291" r:id="rId6"/>
    <p:sldId id="292" r:id="rId7"/>
    <p:sldId id="266" r:id="rId8"/>
    <p:sldId id="267" r:id="rId9"/>
    <p:sldId id="268" r:id="rId10"/>
    <p:sldId id="269" r:id="rId11"/>
    <p:sldId id="270" r:id="rId12"/>
    <p:sldId id="289" r:id="rId13"/>
    <p:sldId id="271" r:id="rId14"/>
    <p:sldId id="272" r:id="rId15"/>
    <p:sldId id="273" r:id="rId16"/>
    <p:sldId id="274" r:id="rId17"/>
    <p:sldId id="275" r:id="rId18"/>
    <p:sldId id="276" r:id="rId19"/>
    <p:sldId id="277" r:id="rId20"/>
    <p:sldId id="278" r:id="rId21"/>
    <p:sldId id="279" r:id="rId22"/>
    <p:sldId id="280" r:id="rId23"/>
    <p:sldId id="290" r:id="rId24"/>
    <p:sldId id="281" r:id="rId25"/>
    <p:sldId id="282" r:id="rId26"/>
    <p:sldId id="283" r:id="rId27"/>
    <p:sldId id="293" r:id="rId28"/>
    <p:sldId id="284" r:id="rId29"/>
    <p:sldId id="285" r:id="rId30"/>
    <p:sldId id="286" r:id="rId31"/>
    <p:sldId id="287" r:id="rId32"/>
    <p:sldId id="26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6"/>
    <p:restoredTop sz="94830"/>
  </p:normalViewPr>
  <p:slideViewPr>
    <p:cSldViewPr snapToGrid="0" snapToObjects="1">
      <p:cViewPr varScale="1">
        <p:scale>
          <a:sx n="106" d="100"/>
          <a:sy n="106" d="100"/>
        </p:scale>
        <p:origin x="8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0CDCAE-68C0-334B-9F46-D4D1B30F0BFA}" type="datetimeFigureOut">
              <a:rPr lang="en-US" smtClean="0"/>
              <a:t>11/4/20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C0E9B4-FB23-8541-9166-BB6DB65B1DD7}" type="slidenum">
              <a:rPr lang="en-US" smtClean="0"/>
              <a:t>‹#›</a:t>
            </a:fld>
            <a:endParaRPr lang="en-US"/>
          </a:p>
        </p:txBody>
      </p:sp>
    </p:spTree>
    <p:extLst>
      <p:ext uri="{BB962C8B-B14F-4D97-AF65-F5344CB8AC3E}">
        <p14:creationId xmlns:p14="http://schemas.microsoft.com/office/powerpoint/2010/main" val="409698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8C549AC-F50C-2846-8670-321F2BD26216}"/>
              </a:ext>
            </a:extLst>
          </p:cNvPr>
          <p:cNvSpPr/>
          <p:nvPr userDrawn="1"/>
        </p:nvSpPr>
        <p:spPr>
          <a:xfrm>
            <a:off x="342900" y="304799"/>
            <a:ext cx="11506200" cy="5867401"/>
          </a:xfrm>
          <a:prstGeom prst="rect">
            <a:avLst/>
          </a:prstGeom>
          <a:blipFill>
            <a:blip r:embed="rId2"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5" name="Rectangle 4">
            <a:extLst>
              <a:ext uri="{FF2B5EF4-FFF2-40B4-BE49-F238E27FC236}">
                <a16:creationId xmlns:a16="http://schemas.microsoft.com/office/drawing/2014/main" id="{3FD0CF14-31CA-7847-9353-1F8F1455B937}"/>
              </a:ext>
            </a:extLst>
          </p:cNvPr>
          <p:cNvSpPr/>
          <p:nvPr userDrawn="1"/>
        </p:nvSpPr>
        <p:spPr>
          <a:xfrm>
            <a:off x="342901" y="304799"/>
            <a:ext cx="11506199" cy="5867401"/>
          </a:xfrm>
          <a:prstGeom prst="rect">
            <a:avLst/>
          </a:prstGeom>
          <a:solidFill>
            <a:schemeClr val="tx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2192383"/>
            <a:ext cx="11506200" cy="2092234"/>
          </a:xfrm>
        </p:spPr>
        <p:txBody>
          <a:bodyPr/>
          <a:lstStyle>
            <a:lvl1pPr algn="ctr">
              <a:lnSpc>
                <a:spcPct val="150000"/>
              </a:lnSpc>
              <a:spcAft>
                <a:spcPts val="2400"/>
              </a:spcAft>
              <a:defRPr>
                <a:solidFill>
                  <a:srgbClr val="FFFFFF"/>
                </a:solidFill>
              </a:defRPr>
            </a:lvl1pPr>
          </a:lstStyle>
          <a:p>
            <a:r>
              <a:rPr lang="en-US" dirty="0"/>
              <a:t>Presentation Title</a:t>
            </a:r>
          </a:p>
        </p:txBody>
      </p:sp>
      <p:cxnSp>
        <p:nvCxnSpPr>
          <p:cNvPr id="7" name="Straight Connector 6">
            <a:extLst>
              <a:ext uri="{FF2B5EF4-FFF2-40B4-BE49-F238E27FC236}">
                <a16:creationId xmlns:a16="http://schemas.microsoft.com/office/drawing/2014/main" id="{5B72A5A5-404E-4B40-B90E-20B97CC84047}"/>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2DAEF6-EC91-4342-B75E-72D7E9F2C91A}"/>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180491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ga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0CF14-31CA-7847-9353-1F8F1455B937}"/>
              </a:ext>
            </a:extLst>
          </p:cNvPr>
          <p:cNvSpPr/>
          <p:nvPr userDrawn="1"/>
        </p:nvSpPr>
        <p:spPr>
          <a:xfrm>
            <a:off x="342900" y="304799"/>
            <a:ext cx="11506200" cy="5867401"/>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4418510" y="3155576"/>
            <a:ext cx="7011490" cy="2601126"/>
          </a:xfrm>
        </p:spPr>
        <p:txBody>
          <a:bodyPr anchor="t"/>
          <a:lstStyle>
            <a:lvl1pPr algn="l">
              <a:defRPr>
                <a:solidFill>
                  <a:srgbClr val="FFFFFF"/>
                </a:solidFill>
              </a:defRPr>
            </a:lvl1pPr>
          </a:lstStyle>
          <a:p>
            <a:r>
              <a:rPr lang="en-US" dirty="0"/>
              <a:t>Insert final remarks</a:t>
            </a:r>
          </a:p>
        </p:txBody>
      </p:sp>
      <p:sp>
        <p:nvSpPr>
          <p:cNvPr id="4" name="TextBox 3">
            <a:extLst>
              <a:ext uri="{FF2B5EF4-FFF2-40B4-BE49-F238E27FC236}">
                <a16:creationId xmlns:a16="http://schemas.microsoft.com/office/drawing/2014/main" id="{0A82CDB4-6B19-BC4B-9859-3FEC1DD9012D}"/>
              </a:ext>
            </a:extLst>
          </p:cNvPr>
          <p:cNvSpPr txBox="1"/>
          <p:nvPr userDrawn="1"/>
        </p:nvSpPr>
        <p:spPr>
          <a:xfrm>
            <a:off x="549449" y="5756702"/>
            <a:ext cx="9319379" cy="276999"/>
          </a:xfrm>
          <a:prstGeom prst="rect">
            <a:avLst/>
          </a:prstGeom>
          <a:noFill/>
        </p:spPr>
        <p:txBody>
          <a:bodyPr wrap="square" lIns="0" tIns="0" rIns="0" bIns="0" rtlCol="0">
            <a:spAutoFit/>
          </a:bodyPr>
          <a:lstStyle/>
          <a:p>
            <a:pPr>
              <a:lnSpc>
                <a:spcPct val="100000"/>
              </a:lnSpc>
            </a:pPr>
            <a:r>
              <a:rPr lang="en-US" sz="900" b="0" i="0" dirty="0">
                <a:solidFill>
                  <a:srgbClr val="FFFFFF"/>
                </a:solidFill>
                <a:latin typeface="Arial Narrow" panose="020B0604020202020204" pitchFamily="34" charset="0"/>
                <a:cs typeface="Arial Narrow" panose="020B0604020202020204" pitchFamily="34" charset="0"/>
              </a:rPr>
              <a:t>All brand names, product names, and trademarks are the property of their respective owners. Certain trademarks, registered trademarks, and trade names may be used in this document to refer to either the entities claiming the marks and names or their products. Crestron disclaims any proprietary interest in the marks and names of others. Crestron is not responsible for errors in typography or photography. ©2020 Crestron Electronics, Inc.</a:t>
            </a:r>
          </a:p>
        </p:txBody>
      </p:sp>
      <p:sp>
        <p:nvSpPr>
          <p:cNvPr id="8" name="Rectangle 7">
            <a:extLst>
              <a:ext uri="{FF2B5EF4-FFF2-40B4-BE49-F238E27FC236}">
                <a16:creationId xmlns:a16="http://schemas.microsoft.com/office/drawing/2014/main" id="{527EF3AC-2D07-E94E-B019-CFCAC1545AB5}"/>
              </a:ext>
            </a:extLst>
          </p:cNvPr>
          <p:cNvSpPr/>
          <p:nvPr userDrawn="1"/>
        </p:nvSpPr>
        <p:spPr>
          <a:xfrm>
            <a:off x="4418510" y="2766011"/>
            <a:ext cx="1170103" cy="1068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3012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6817C9-BD41-294D-9DE5-64CB6885E9A1}"/>
              </a:ext>
            </a:extLst>
          </p:cNvPr>
          <p:cNvPicPr>
            <a:picLocks noChangeAspect="1"/>
          </p:cNvPicPr>
          <p:nvPr userDrawn="1"/>
        </p:nvPicPr>
        <p:blipFill>
          <a:blip r:embed="rId3" cstate="screen">
            <a:alphaModFix amt="90000"/>
            <a:extLst>
              <a:ext uri="{28A0092B-C50C-407E-A947-70E740481C1C}">
                <a14:useLocalDpi xmlns:a14="http://schemas.microsoft.com/office/drawing/2010/main"/>
              </a:ext>
            </a:extLst>
          </a:blip>
          <a:stretch>
            <a:fillRect/>
          </a:stretch>
        </p:blipFill>
        <p:spPr>
          <a:xfrm>
            <a:off x="2438400" y="3009900"/>
            <a:ext cx="7315200" cy="838200"/>
          </a:xfrm>
          <a:prstGeom prst="rect">
            <a:avLst/>
          </a:prstGeom>
        </p:spPr>
      </p:pic>
    </p:spTree>
    <p:extLst>
      <p:ext uri="{BB962C8B-B14F-4D97-AF65-F5344CB8AC3E}">
        <p14:creationId xmlns:p14="http://schemas.microsoft.com/office/powerpoint/2010/main" val="30621688"/>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FC58023-A927-0C4A-9A91-20A1E22B768E}"/>
              </a:ext>
            </a:extLst>
          </p:cNvPr>
          <p:cNvSpPr/>
          <p:nvPr userDrawn="1"/>
        </p:nvSpPr>
        <p:spPr>
          <a:xfrm>
            <a:off x="342900" y="1142999"/>
            <a:ext cx="11506200" cy="5029202"/>
          </a:xfrm>
          <a:prstGeom prst="rect">
            <a:avLst/>
          </a:prstGeom>
          <a:blipFill>
            <a:blip r:embed="rId2" cstate="hqprint">
              <a:extLst>
                <a:ext uri="{28A0092B-C50C-407E-A947-70E740481C1C}">
                  <a14:useLocalDpi xmlns:a14="http://schemas.microsoft.com/office/drawing/2010/main"/>
                </a:ext>
              </a:extLst>
            </a:blip>
            <a:stretch>
              <a:fillRect b="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lvl1pPr>
              <a:defRPr/>
            </a:lvl1pPr>
          </a:lstStyle>
          <a:p>
            <a:r>
              <a:rPr lang="en-US" dirty="0"/>
              <a:t>Presentation Title</a:t>
            </a:r>
          </a:p>
        </p:txBody>
      </p:sp>
      <p:sp>
        <p:nvSpPr>
          <p:cNvPr id="6" name="Rectangle 5">
            <a:extLst>
              <a:ext uri="{FF2B5EF4-FFF2-40B4-BE49-F238E27FC236}">
                <a16:creationId xmlns:a16="http://schemas.microsoft.com/office/drawing/2014/main" id="{FF09BFB6-903A-E84F-8252-D3F6ED6E53DF}"/>
              </a:ext>
            </a:extLst>
          </p:cNvPr>
          <p:cNvSpPr/>
          <p:nvPr userDrawn="1"/>
        </p:nvSpPr>
        <p:spPr>
          <a:xfrm>
            <a:off x="342900" y="1142999"/>
            <a:ext cx="11506200" cy="5029201"/>
          </a:xfrm>
          <a:prstGeom prst="rect">
            <a:avLst/>
          </a:prstGeom>
          <a:solidFill>
            <a:schemeClr val="bg2">
              <a:alpha val="6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1" name="Text Placeholder 10">
            <a:extLst>
              <a:ext uri="{FF2B5EF4-FFF2-40B4-BE49-F238E27FC236}">
                <a16:creationId xmlns:a16="http://schemas.microsoft.com/office/drawing/2014/main" id="{9E3EC50F-26D4-4343-9324-FDCDC50EB005}"/>
              </a:ext>
            </a:extLst>
          </p:cNvPr>
          <p:cNvSpPr>
            <a:spLocks noGrp="1"/>
          </p:cNvSpPr>
          <p:nvPr>
            <p:ph type="body" sz="quarter" idx="10" hasCustomPrompt="1"/>
          </p:nvPr>
        </p:nvSpPr>
        <p:spPr>
          <a:xfrm>
            <a:off x="342900" y="2192384"/>
            <a:ext cx="11506200" cy="2092234"/>
          </a:xfrm>
        </p:spPr>
        <p:txBody>
          <a:bodyPr bIns="0" anchor="ctr"/>
          <a:lstStyle>
            <a:lvl1pPr algn="ctr">
              <a:lnSpc>
                <a:spcPct val="150000"/>
              </a:lnSpc>
              <a:spcBef>
                <a:spcPts val="0"/>
              </a:spcBef>
              <a:spcAft>
                <a:spcPts val="2400"/>
              </a:spcAft>
              <a:defRPr b="0">
                <a:solidFill>
                  <a:srgbClr val="FFFFFF"/>
                </a:solidFill>
              </a:defRPr>
            </a:lvl1pPr>
          </a:lstStyle>
          <a:p>
            <a:pPr lvl="0"/>
            <a:r>
              <a:rPr lang="en-US" dirty="0"/>
              <a:t>Section Title</a:t>
            </a:r>
          </a:p>
        </p:txBody>
      </p:sp>
      <p:cxnSp>
        <p:nvCxnSpPr>
          <p:cNvPr id="8" name="Straight Connector 7">
            <a:extLst>
              <a:ext uri="{FF2B5EF4-FFF2-40B4-BE49-F238E27FC236}">
                <a16:creationId xmlns:a16="http://schemas.microsoft.com/office/drawing/2014/main" id="{9C050623-803B-C046-99D8-C925901A1498}"/>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CDCE323-3F2C-1342-BE83-2FDC8FE02154}"/>
              </a:ext>
            </a:extLst>
          </p:cNvPr>
          <p:cNvCxnSpPr>
            <a:cxnSpLocks/>
          </p:cNvCxnSpPr>
          <p:nvPr userDrawn="1"/>
        </p:nvCxnSpPr>
        <p:spPr>
          <a:xfrm flipH="1">
            <a:off x="342900" y="6172201"/>
            <a:ext cx="11506200"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44102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Standar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32E40B-CCBD-0A4E-AF8A-EB273A2CE03B}"/>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5EDCE51-345D-FC42-A7F7-92D30A2AF27D}"/>
              </a:ext>
            </a:extLst>
          </p:cNvPr>
          <p:cNvCxnSpPr>
            <a:cxnSpLocks/>
          </p:cNvCxnSpPr>
          <p:nvPr userDrawn="1"/>
        </p:nvCxnSpPr>
        <p:spPr>
          <a:xfrm flipH="1">
            <a:off x="342899" y="1249824"/>
            <a:ext cx="115062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p:txBody>
          <a:body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115062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6" name="Straight Connector 5">
            <a:extLst>
              <a:ext uri="{FF2B5EF4-FFF2-40B4-BE49-F238E27FC236}">
                <a16:creationId xmlns:a16="http://schemas.microsoft.com/office/drawing/2014/main" id="{DB4CC6A3-E88D-914B-8183-B6AB87464E45}"/>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558D1D-2D6F-C04A-9B1E-7889396E9934}"/>
              </a:ext>
            </a:extLst>
          </p:cNvPr>
          <p:cNvCxnSpPr>
            <a:cxnSpLocks/>
          </p:cNvCxnSpPr>
          <p:nvPr userDrawn="1"/>
        </p:nvCxnSpPr>
        <p:spPr>
          <a:xfrm flipH="1">
            <a:off x="342900" y="6172201"/>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34452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7010400" y="304800"/>
            <a:ext cx="48387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64389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CE52150-67DD-8742-A638-F2298ED121B6}"/>
              </a:ext>
            </a:extLst>
          </p:cNvPr>
          <p:cNvCxnSpPr>
            <a:cxnSpLocks/>
          </p:cNvCxnSpPr>
          <p:nvPr userDrawn="1"/>
        </p:nvCxnSpPr>
        <p:spPr>
          <a:xfrm flipH="1">
            <a:off x="342900" y="304800"/>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64D057B-D19F-5542-BB92-4D4EE1BD903B}"/>
              </a:ext>
            </a:extLst>
          </p:cNvPr>
          <p:cNvCxnSpPr>
            <a:cxnSpLocks/>
          </p:cNvCxnSpPr>
          <p:nvPr userDrawn="1"/>
        </p:nvCxnSpPr>
        <p:spPr>
          <a:xfrm flipH="1">
            <a:off x="3429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758FE88-8D2F-744E-B7C5-72D3B04DC027}"/>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B38CDA1-A2F0-8947-A50E-0AA79A4A910A}"/>
              </a:ext>
            </a:extLst>
          </p:cNvPr>
          <p:cNvCxnSpPr>
            <a:cxnSpLocks/>
          </p:cNvCxnSpPr>
          <p:nvPr userDrawn="1"/>
        </p:nvCxnSpPr>
        <p:spPr>
          <a:xfrm flipH="1">
            <a:off x="342899" y="1249824"/>
            <a:ext cx="64389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78695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5410200" y="304800"/>
            <a:ext cx="6438900" cy="58674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48387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3429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495FCCDF-1129-5440-8F4C-5D89F1BF5066}"/>
              </a:ext>
            </a:extLst>
          </p:cNvPr>
          <p:cNvCxnSpPr>
            <a:cxnSpLocks/>
          </p:cNvCxnSpPr>
          <p:nvPr userDrawn="1"/>
        </p:nvCxnSpPr>
        <p:spPr>
          <a:xfrm flipH="1">
            <a:off x="342900" y="304800"/>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BDD12AB-6F20-8447-9C30-8D521A00AB45}"/>
              </a:ext>
            </a:extLst>
          </p:cNvPr>
          <p:cNvCxnSpPr>
            <a:cxnSpLocks/>
          </p:cNvCxnSpPr>
          <p:nvPr userDrawn="1"/>
        </p:nvCxnSpPr>
        <p:spPr>
          <a:xfrm flipH="1">
            <a:off x="342900" y="6172201"/>
            <a:ext cx="48387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309D8B02-76F8-9941-9E90-2026147CC833}"/>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4B279DBC-A9EE-CF49-933F-76C01D0E0208}"/>
              </a:ext>
            </a:extLst>
          </p:cNvPr>
          <p:cNvCxnSpPr>
            <a:cxnSpLocks/>
          </p:cNvCxnSpPr>
          <p:nvPr userDrawn="1"/>
        </p:nvCxnSpPr>
        <p:spPr>
          <a:xfrm flipH="1">
            <a:off x="342899" y="1249824"/>
            <a:ext cx="48387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87917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mall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48387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899" y="304800"/>
            <a:ext cx="11506199"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5410200" y="1485901"/>
            <a:ext cx="64389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F7DDE935-DE02-FC47-AE99-7CAC24800596}"/>
              </a:ext>
            </a:extLst>
          </p:cNvPr>
          <p:cNvCxnSpPr>
            <a:cxnSpLocks/>
          </p:cNvCxnSpPr>
          <p:nvPr userDrawn="1"/>
        </p:nvCxnSpPr>
        <p:spPr>
          <a:xfrm flipH="1">
            <a:off x="342900" y="304800"/>
            <a:ext cx="11506198"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ADE69BE-3343-C249-91E6-ECC1EABFA9C7}"/>
              </a:ext>
            </a:extLst>
          </p:cNvPr>
          <p:cNvCxnSpPr>
            <a:cxnSpLocks/>
          </p:cNvCxnSpPr>
          <p:nvPr userDrawn="1"/>
        </p:nvCxnSpPr>
        <p:spPr>
          <a:xfrm flipH="1">
            <a:off x="5410200" y="6172201"/>
            <a:ext cx="64389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06E5221D-7C4B-474A-8689-35AE028187A7}"/>
              </a:ext>
            </a:extLst>
          </p:cNvPr>
          <p:cNvSpPr/>
          <p:nvPr userDrawn="1"/>
        </p:nvSpPr>
        <p:spPr>
          <a:xfrm>
            <a:off x="5410200"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6312D30-B6F5-664D-8402-F674EEE7D0DC}"/>
              </a:ext>
            </a:extLst>
          </p:cNvPr>
          <p:cNvCxnSpPr>
            <a:cxnSpLocks/>
          </p:cNvCxnSpPr>
          <p:nvPr userDrawn="1"/>
        </p:nvCxnSpPr>
        <p:spPr>
          <a:xfrm flipH="1">
            <a:off x="5410200" y="1249824"/>
            <a:ext cx="6438899"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22738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rge Picture Lef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9A75F19-8ADD-0041-BB77-413B4C9E40A5}"/>
              </a:ext>
            </a:extLst>
          </p:cNvPr>
          <p:cNvSpPr>
            <a:spLocks noGrp="1"/>
          </p:cNvSpPr>
          <p:nvPr>
            <p:ph type="pic" sz="quarter" idx="10"/>
          </p:nvPr>
        </p:nvSpPr>
        <p:spPr>
          <a:xfrm>
            <a:off x="342900" y="1143000"/>
            <a:ext cx="6438900" cy="5029200"/>
          </a:xfrm>
        </p:spPr>
        <p:txBody>
          <a:bodyPr/>
          <a:lstStyle/>
          <a:p>
            <a:endParaRPr lang="en-US" dirty="0"/>
          </a:p>
        </p:txBody>
      </p:sp>
      <p:sp>
        <p:nvSpPr>
          <p:cNvPr id="2" name="Title 1">
            <a:extLst>
              <a:ext uri="{FF2B5EF4-FFF2-40B4-BE49-F238E27FC236}">
                <a16:creationId xmlns:a16="http://schemas.microsoft.com/office/drawing/2014/main" id="{F439A7BE-C7B2-6A42-9527-D05E9E968D44}"/>
              </a:ext>
            </a:extLst>
          </p:cNvPr>
          <p:cNvSpPr>
            <a:spLocks noGrp="1"/>
          </p:cNvSpPr>
          <p:nvPr>
            <p:ph type="title" hasCustomPrompt="1"/>
          </p:nvPr>
        </p:nvSpPr>
        <p:spPr>
          <a:xfrm>
            <a:off x="342900" y="304800"/>
            <a:ext cx="11506200" cy="838199"/>
          </a:xfrm>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EFAE684-3A72-994C-944E-6DED924E55C9}"/>
              </a:ext>
            </a:extLst>
          </p:cNvPr>
          <p:cNvSpPr>
            <a:spLocks noGrp="1"/>
          </p:cNvSpPr>
          <p:nvPr>
            <p:ph idx="1" hasCustomPrompt="1"/>
          </p:nvPr>
        </p:nvSpPr>
        <p:spPr>
          <a:xfrm>
            <a:off x="7010400" y="1485901"/>
            <a:ext cx="48387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9" name="Straight Connector 8">
            <a:extLst>
              <a:ext uri="{FF2B5EF4-FFF2-40B4-BE49-F238E27FC236}">
                <a16:creationId xmlns:a16="http://schemas.microsoft.com/office/drawing/2014/main" id="{BBBA747E-AC12-924C-A914-E02237AEB34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F83A81-AE0A-2441-A836-6C7344AA4466}"/>
              </a:ext>
            </a:extLst>
          </p:cNvPr>
          <p:cNvCxnSpPr>
            <a:cxnSpLocks/>
          </p:cNvCxnSpPr>
          <p:nvPr userDrawn="1"/>
        </p:nvCxnSpPr>
        <p:spPr>
          <a:xfrm flipH="1">
            <a:off x="7010399" y="6172201"/>
            <a:ext cx="4838701"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4D3409D-C73B-D84A-8C3A-2A394666C789}"/>
              </a:ext>
            </a:extLst>
          </p:cNvPr>
          <p:cNvSpPr/>
          <p:nvPr userDrawn="1"/>
        </p:nvSpPr>
        <p:spPr>
          <a:xfrm>
            <a:off x="70103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1F35711-2916-F840-8761-28B5AF611726}"/>
              </a:ext>
            </a:extLst>
          </p:cNvPr>
          <p:cNvCxnSpPr>
            <a:cxnSpLocks/>
          </p:cNvCxnSpPr>
          <p:nvPr userDrawn="1"/>
        </p:nvCxnSpPr>
        <p:spPr>
          <a:xfrm flipH="1">
            <a:off x="7010399" y="1249824"/>
            <a:ext cx="4838700"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9775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0321-2EA8-AD49-93AE-CA7FAB6522B5}"/>
              </a:ext>
            </a:extLst>
          </p:cNvPr>
          <p:cNvSpPr>
            <a:spLocks noGrp="1"/>
          </p:cNvSpPr>
          <p:nvPr>
            <p:ph type="title" hasCustomPrompt="1"/>
          </p:nvPr>
        </p:nvSpPr>
        <p:spPr/>
        <p:txBody>
          <a:bodyPr/>
          <a:lstStyle>
            <a:lvl1pPr>
              <a:defRPr/>
            </a:lvl1pPr>
          </a:lstStyle>
          <a:p>
            <a:r>
              <a:rPr lang="en-US" dirty="0"/>
              <a:t>Slide Title</a:t>
            </a:r>
          </a:p>
        </p:txBody>
      </p:sp>
      <p:sp>
        <p:nvSpPr>
          <p:cNvPr id="3" name="Content Placeholder 2">
            <a:extLst>
              <a:ext uri="{FF2B5EF4-FFF2-40B4-BE49-F238E27FC236}">
                <a16:creationId xmlns:a16="http://schemas.microsoft.com/office/drawing/2014/main" id="{7915069E-EDED-2F49-BC5E-2CCBB1BB1423}"/>
              </a:ext>
            </a:extLst>
          </p:cNvPr>
          <p:cNvSpPr>
            <a:spLocks noGrp="1"/>
          </p:cNvSpPr>
          <p:nvPr>
            <p:ph sz="half" idx="1" hasCustomPrompt="1"/>
          </p:nvPr>
        </p:nvSpPr>
        <p:spPr>
          <a:xfrm>
            <a:off x="342900" y="1485901"/>
            <a:ext cx="5524500" cy="4686300"/>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4" name="Content Placeholder 3">
            <a:extLst>
              <a:ext uri="{FF2B5EF4-FFF2-40B4-BE49-F238E27FC236}">
                <a16:creationId xmlns:a16="http://schemas.microsoft.com/office/drawing/2014/main" id="{2EBE71FD-1B17-7549-A0D4-F14BC7E93A69}"/>
              </a:ext>
            </a:extLst>
          </p:cNvPr>
          <p:cNvSpPr>
            <a:spLocks noGrp="1"/>
          </p:cNvSpPr>
          <p:nvPr>
            <p:ph sz="half" idx="2" hasCustomPrompt="1"/>
          </p:nvPr>
        </p:nvSpPr>
        <p:spPr>
          <a:xfrm>
            <a:off x="6324600" y="1485901"/>
            <a:ext cx="5524500" cy="4686299"/>
          </a:xfrm>
        </p:spPr>
        <p:txBody>
          <a:bodyPr/>
          <a:lstStyle>
            <a:lvl1pPr>
              <a:defRPr/>
            </a:lvl1pPr>
            <a:lvl2pPr>
              <a:defRPr/>
            </a:lvl2pPr>
            <a:lvl3pPr>
              <a:defRPr/>
            </a:lvl3pPr>
            <a:lvl4pPr>
              <a:defRPr/>
            </a:lvl4pPr>
            <a:lvl5pPr>
              <a:defRPr/>
            </a:lvl5pPr>
          </a:lstStyle>
          <a:p>
            <a:pPr lvl="0"/>
            <a:r>
              <a:rPr lang="en-US" dirty="0"/>
              <a:t>Indent to cycle through styles</a:t>
            </a:r>
          </a:p>
          <a:p>
            <a:pPr lvl="1"/>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0" name="Straight Connector 9">
            <a:extLst>
              <a:ext uri="{FF2B5EF4-FFF2-40B4-BE49-F238E27FC236}">
                <a16:creationId xmlns:a16="http://schemas.microsoft.com/office/drawing/2014/main" id="{AB0C3130-6E55-6348-A94E-A94B9CD67F06}"/>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E0CEFA-394C-3F41-95C8-E4838CBBAA3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3891209-0849-724F-990F-886BF7C04E3E}"/>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67D558D4-3521-C845-B310-A0B61E214C4E}"/>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0C4822C-DFDC-4F42-B8F4-5FCB689DBE90}"/>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7F68253-4260-6643-B46F-0EA47DC7B656}"/>
              </a:ext>
            </a:extLst>
          </p:cNvPr>
          <p:cNvCxnSpPr>
            <a:cxnSpLocks/>
          </p:cNvCxnSpPr>
          <p:nvPr userDrawn="1"/>
        </p:nvCxnSpPr>
        <p:spPr>
          <a:xfrm flipH="1">
            <a:off x="6324600"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15592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Two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755F2-B672-ED4C-BC45-B34E7DDF91C3}"/>
              </a:ext>
            </a:extLst>
          </p:cNvPr>
          <p:cNvSpPr>
            <a:spLocks noGrp="1"/>
          </p:cNvSpPr>
          <p:nvPr>
            <p:ph type="title" hasCustomPrompt="1"/>
          </p:nvPr>
        </p:nvSpPr>
        <p:spPr>
          <a:xfrm>
            <a:off x="342900" y="304801"/>
            <a:ext cx="11506200" cy="838199"/>
          </a:xfrm>
        </p:spPr>
        <p:txBody>
          <a:bodyPr/>
          <a:lstStyle>
            <a:lvl1pPr>
              <a:defRPr/>
            </a:lvl1pPr>
          </a:lstStyle>
          <a:p>
            <a:r>
              <a:rPr lang="en-US" dirty="0"/>
              <a:t>Slide Title</a:t>
            </a:r>
          </a:p>
        </p:txBody>
      </p:sp>
      <p:sp>
        <p:nvSpPr>
          <p:cNvPr id="3" name="Text Placeholder 2">
            <a:extLst>
              <a:ext uri="{FF2B5EF4-FFF2-40B4-BE49-F238E27FC236}">
                <a16:creationId xmlns:a16="http://schemas.microsoft.com/office/drawing/2014/main" id="{EC71EEB2-D6D0-264B-8FE4-45DE75021D64}"/>
              </a:ext>
            </a:extLst>
          </p:cNvPr>
          <p:cNvSpPr>
            <a:spLocks noGrp="1"/>
          </p:cNvSpPr>
          <p:nvPr>
            <p:ph type="body" idx="1" hasCustomPrompt="1"/>
          </p:nvPr>
        </p:nvSpPr>
        <p:spPr>
          <a:xfrm>
            <a:off x="342901" y="1485901"/>
            <a:ext cx="5524500" cy="416788"/>
          </a:xfrm>
        </p:spPr>
        <p:txBody>
          <a:bodyPr anchor="t">
            <a:noAutofit/>
          </a:bodyPr>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A</a:t>
            </a:r>
          </a:p>
        </p:txBody>
      </p:sp>
      <p:sp>
        <p:nvSpPr>
          <p:cNvPr id="4" name="Content Placeholder 3">
            <a:extLst>
              <a:ext uri="{FF2B5EF4-FFF2-40B4-BE49-F238E27FC236}">
                <a16:creationId xmlns:a16="http://schemas.microsoft.com/office/drawing/2014/main" id="{0091C31A-1519-1A49-9AF3-20D9CE9ACDF9}"/>
              </a:ext>
            </a:extLst>
          </p:cNvPr>
          <p:cNvSpPr>
            <a:spLocks noGrp="1"/>
          </p:cNvSpPr>
          <p:nvPr>
            <p:ph sz="half" idx="2" hasCustomPrompt="1"/>
          </p:nvPr>
        </p:nvSpPr>
        <p:spPr>
          <a:xfrm>
            <a:off x="342901" y="1902691"/>
            <a:ext cx="5524500" cy="4269509"/>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sp>
        <p:nvSpPr>
          <p:cNvPr id="5" name="Text Placeholder 4">
            <a:extLst>
              <a:ext uri="{FF2B5EF4-FFF2-40B4-BE49-F238E27FC236}">
                <a16:creationId xmlns:a16="http://schemas.microsoft.com/office/drawing/2014/main" id="{F65FC974-0B67-244F-A1EC-D92D1DB8D80F}"/>
              </a:ext>
            </a:extLst>
          </p:cNvPr>
          <p:cNvSpPr>
            <a:spLocks noGrp="1"/>
          </p:cNvSpPr>
          <p:nvPr>
            <p:ph type="body" sz="quarter" idx="3" hasCustomPrompt="1"/>
          </p:nvPr>
        </p:nvSpPr>
        <p:spPr>
          <a:xfrm>
            <a:off x="6324598" y="1485901"/>
            <a:ext cx="5524502" cy="416788"/>
          </a:xfrm>
        </p:spPr>
        <p:txBody>
          <a:bodyPr anchor="t">
            <a:noAutofit/>
          </a:bodyPr>
          <a:lstStyle>
            <a:lvl1pPr marL="0" indent="0">
              <a:spcBef>
                <a:spcPts val="0"/>
              </a:spcBef>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Comparison B</a:t>
            </a:r>
          </a:p>
        </p:txBody>
      </p:sp>
      <p:sp>
        <p:nvSpPr>
          <p:cNvPr id="6" name="Content Placeholder 5">
            <a:extLst>
              <a:ext uri="{FF2B5EF4-FFF2-40B4-BE49-F238E27FC236}">
                <a16:creationId xmlns:a16="http://schemas.microsoft.com/office/drawing/2014/main" id="{859B00CE-B18A-524C-B912-CE8D3A8FB7F8}"/>
              </a:ext>
            </a:extLst>
          </p:cNvPr>
          <p:cNvSpPr>
            <a:spLocks noGrp="1"/>
          </p:cNvSpPr>
          <p:nvPr>
            <p:ph sz="quarter" idx="4" hasCustomPrompt="1"/>
          </p:nvPr>
        </p:nvSpPr>
        <p:spPr>
          <a:xfrm>
            <a:off x="6324600" y="1902692"/>
            <a:ext cx="5524500" cy="4269508"/>
          </a:xfrm>
        </p:spPr>
        <p:txBody>
          <a:bodyPr/>
          <a:lstStyle>
            <a:lvl1pPr>
              <a:defRPr sz="2200" b="0">
                <a:solidFill>
                  <a:schemeClr val="tx1"/>
                </a:solidFill>
              </a:defRPr>
            </a:lvl1pPr>
            <a:lvl2pPr>
              <a:defRPr/>
            </a:lvl2pPr>
            <a:lvl3pPr>
              <a:defRPr/>
            </a:lvl3pPr>
            <a:lvl4pPr>
              <a:defRPr/>
            </a:lvl4pPr>
            <a:lvl5pPr>
              <a:defRPr/>
            </a:lvl5pPr>
          </a:lstStyle>
          <a:p>
            <a:pPr lvl="0"/>
            <a:r>
              <a:rPr lang="en-US" dirty="0"/>
              <a:t>Indent to cycle through styles</a:t>
            </a:r>
          </a:p>
          <a:p>
            <a:pPr lvl="2"/>
            <a:r>
              <a:rPr lang="en-US" dirty="0"/>
              <a:t>Indent to cycle through styles</a:t>
            </a:r>
          </a:p>
          <a:p>
            <a:pPr lvl="3"/>
            <a:r>
              <a:rPr lang="en-US" dirty="0"/>
              <a:t>Indent to cycle through styles</a:t>
            </a:r>
          </a:p>
          <a:p>
            <a:pPr lvl="4"/>
            <a:r>
              <a:rPr lang="en-US" dirty="0"/>
              <a:t>Indent to cycle through styles</a:t>
            </a:r>
          </a:p>
        </p:txBody>
      </p:sp>
      <p:cxnSp>
        <p:nvCxnSpPr>
          <p:cNvPr id="14" name="Straight Connector 13">
            <a:extLst>
              <a:ext uri="{FF2B5EF4-FFF2-40B4-BE49-F238E27FC236}">
                <a16:creationId xmlns:a16="http://schemas.microsoft.com/office/drawing/2014/main" id="{8BB041EA-A84E-504E-8265-EA474A31BBAA}"/>
              </a:ext>
            </a:extLst>
          </p:cNvPr>
          <p:cNvCxnSpPr>
            <a:cxnSpLocks/>
          </p:cNvCxnSpPr>
          <p:nvPr userDrawn="1"/>
        </p:nvCxnSpPr>
        <p:spPr>
          <a:xfrm flipH="1">
            <a:off x="342900" y="304800"/>
            <a:ext cx="115062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CB02D46-2F66-FF48-BD6A-1A7C5404E564}"/>
              </a:ext>
            </a:extLst>
          </p:cNvPr>
          <p:cNvCxnSpPr>
            <a:cxnSpLocks/>
          </p:cNvCxnSpPr>
          <p:nvPr userDrawn="1"/>
        </p:nvCxnSpPr>
        <p:spPr>
          <a:xfrm flipH="1">
            <a:off x="3429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C6CFC-6A73-184A-B5F9-6D40FA253719}"/>
              </a:ext>
            </a:extLst>
          </p:cNvPr>
          <p:cNvCxnSpPr>
            <a:cxnSpLocks/>
          </p:cNvCxnSpPr>
          <p:nvPr userDrawn="1"/>
        </p:nvCxnSpPr>
        <p:spPr>
          <a:xfrm flipH="1">
            <a:off x="6324600" y="6172201"/>
            <a:ext cx="55245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F81C8E9-5241-3845-874F-FF897683A6C2}"/>
              </a:ext>
            </a:extLst>
          </p:cNvPr>
          <p:cNvSpPr/>
          <p:nvPr userDrawn="1"/>
        </p:nvSpPr>
        <p:spPr>
          <a:xfrm>
            <a:off x="3428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0F49E9A5-72E4-684B-826C-D2E73353A24F}"/>
              </a:ext>
            </a:extLst>
          </p:cNvPr>
          <p:cNvCxnSpPr>
            <a:cxnSpLocks/>
          </p:cNvCxnSpPr>
          <p:nvPr userDrawn="1"/>
        </p:nvCxnSpPr>
        <p:spPr>
          <a:xfrm flipH="1">
            <a:off x="3428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4329695-7C69-E342-ABEA-424BE45EF17D}"/>
              </a:ext>
            </a:extLst>
          </p:cNvPr>
          <p:cNvSpPr/>
          <p:nvPr userDrawn="1"/>
        </p:nvSpPr>
        <p:spPr>
          <a:xfrm>
            <a:off x="6324599" y="1142999"/>
            <a:ext cx="1170103" cy="1068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45D7D09A-9633-FF4E-9803-F1C51BE50028}"/>
              </a:ext>
            </a:extLst>
          </p:cNvPr>
          <p:cNvCxnSpPr>
            <a:cxnSpLocks/>
          </p:cNvCxnSpPr>
          <p:nvPr userDrawn="1"/>
        </p:nvCxnSpPr>
        <p:spPr>
          <a:xfrm flipH="1">
            <a:off x="6324599" y="1249824"/>
            <a:ext cx="5524501"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744315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0FFA81-3FDE-C948-99A3-CD602A0DC27E}"/>
              </a:ext>
            </a:extLst>
          </p:cNvPr>
          <p:cNvSpPr>
            <a:spLocks noGrp="1"/>
          </p:cNvSpPr>
          <p:nvPr>
            <p:ph type="title"/>
          </p:nvPr>
        </p:nvSpPr>
        <p:spPr>
          <a:xfrm>
            <a:off x="342900" y="304800"/>
            <a:ext cx="11506200" cy="838199"/>
          </a:xfrm>
          <a:prstGeom prst="rect">
            <a:avLst/>
          </a:prstGeom>
        </p:spPr>
        <p:txBody>
          <a:bodyPr vert="horz" lIns="0" tIns="0" rIns="0" bIns="0" rtlCol="0" anchor="ctr">
            <a:normAutofit/>
          </a:bodyPr>
          <a:lstStyle/>
          <a:p>
            <a:endParaRPr lang="en-US" dirty="0"/>
          </a:p>
        </p:txBody>
      </p:sp>
      <p:sp>
        <p:nvSpPr>
          <p:cNvPr id="3" name="Text Placeholder 2">
            <a:extLst>
              <a:ext uri="{FF2B5EF4-FFF2-40B4-BE49-F238E27FC236}">
                <a16:creationId xmlns:a16="http://schemas.microsoft.com/office/drawing/2014/main" id="{8A8F2BCD-4EBC-9B43-B708-F772329A4BA0}"/>
              </a:ext>
            </a:extLst>
          </p:cNvPr>
          <p:cNvSpPr>
            <a:spLocks noGrp="1"/>
          </p:cNvSpPr>
          <p:nvPr>
            <p:ph type="body" idx="1"/>
          </p:nvPr>
        </p:nvSpPr>
        <p:spPr>
          <a:xfrm>
            <a:off x="342900" y="1485901"/>
            <a:ext cx="11506200" cy="4686300"/>
          </a:xfrm>
          <a:prstGeom prst="rect">
            <a:avLst/>
          </a:prstGeom>
        </p:spPr>
        <p:txBody>
          <a:bodyPr vert="horz" lIns="0" tIns="0" rIns="0" bIns="9144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Box 18">
            <a:extLst>
              <a:ext uri="{FF2B5EF4-FFF2-40B4-BE49-F238E27FC236}">
                <a16:creationId xmlns:a16="http://schemas.microsoft.com/office/drawing/2014/main" id="{738E55B4-A609-D24F-B724-7C8A8ECFAC25}"/>
              </a:ext>
            </a:extLst>
          </p:cNvPr>
          <p:cNvSpPr txBox="1"/>
          <p:nvPr userDrawn="1"/>
        </p:nvSpPr>
        <p:spPr>
          <a:xfrm>
            <a:off x="342900" y="6358142"/>
            <a:ext cx="187551" cy="184666"/>
          </a:xfrm>
          <a:prstGeom prst="rect">
            <a:avLst/>
          </a:prstGeom>
          <a:noFill/>
        </p:spPr>
        <p:txBody>
          <a:bodyPr wrap="none" lIns="0" tIns="0" rIns="0" bIns="0" rtlCol="0" anchor="b">
            <a:noAutofit/>
          </a:bodyPr>
          <a:lstStyle/>
          <a:p>
            <a:pPr algn="l"/>
            <a:fld id="{D6467438-98DF-2F46-B528-C4DCFE913B64}" type="slidenum">
              <a:rPr lang="en-US" sz="1200" smtClean="0">
                <a:solidFill>
                  <a:schemeClr val="tx2"/>
                </a:solidFill>
              </a:rPr>
              <a:pPr algn="l"/>
              <a:t>‹#›</a:t>
            </a:fld>
            <a:endParaRPr lang="en-US" sz="1200" dirty="0">
              <a:solidFill>
                <a:schemeClr val="tx2"/>
              </a:solidFill>
            </a:endParaRPr>
          </a:p>
        </p:txBody>
      </p:sp>
      <p:pic>
        <p:nvPicPr>
          <p:cNvPr id="6" name="Picture 5">
            <a:extLst>
              <a:ext uri="{FF2B5EF4-FFF2-40B4-BE49-F238E27FC236}">
                <a16:creationId xmlns:a16="http://schemas.microsoft.com/office/drawing/2014/main" id="{AF385757-BB92-AD42-AF7E-C419A6F312FE}"/>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10039928" y="6339670"/>
            <a:ext cx="1846116" cy="211534"/>
          </a:xfrm>
          <a:prstGeom prst="rect">
            <a:avLst/>
          </a:prstGeom>
        </p:spPr>
      </p:pic>
    </p:spTree>
    <p:extLst>
      <p:ext uri="{BB962C8B-B14F-4D97-AF65-F5344CB8AC3E}">
        <p14:creationId xmlns:p14="http://schemas.microsoft.com/office/powerpoint/2010/main" val="2453972928"/>
      </p:ext>
    </p:extLst>
  </p:cSld>
  <p:clrMap bg1="lt1" tx1="dk1" bg2="lt2" tx2="dk2" accent1="accent1" accent2="accent2" accent3="accent3" accent4="accent4" accent5="accent5" accent6="accent6" hlink="hlink" folHlink="folHlink"/>
  <p:sldLayoutIdLst>
    <p:sldLayoutId id="2147483658" r:id="rId1"/>
    <p:sldLayoutId id="2147483660" r:id="rId2"/>
    <p:sldLayoutId id="2147483650" r:id="rId3"/>
    <p:sldLayoutId id="2147483663" r:id="rId4"/>
    <p:sldLayoutId id="2147483659" r:id="rId5"/>
    <p:sldLayoutId id="2147483664" r:id="rId6"/>
    <p:sldLayoutId id="2147483661" r:id="rId7"/>
    <p:sldLayoutId id="2147483652" r:id="rId8"/>
    <p:sldLayoutId id="2147483653" r:id="rId9"/>
    <p:sldLayoutId id="2147483662" r:id="rId10"/>
  </p:sldLayoutIdLst>
  <p:transition>
    <p:fade/>
  </p:transition>
  <p:hf hdr="0" ftr="0" dt="0"/>
  <p:txStyles>
    <p:titleStyle>
      <a:lvl1pPr algn="l" defTabSz="914400" rtl="0" eaLnBrk="1" latinLnBrk="0" hangingPunct="1">
        <a:lnSpc>
          <a:spcPct val="90000"/>
        </a:lnSpc>
        <a:spcBef>
          <a:spcPct val="0"/>
        </a:spcBef>
        <a:buNone/>
        <a:defRPr sz="28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bg2"/>
          </a:solidFill>
          <a:latin typeface="+mn-lt"/>
          <a:ea typeface="+mn-ea"/>
          <a:cs typeface="+mn-cs"/>
        </a:defRPr>
      </a:lvl1pPr>
      <a:lvl2pPr marL="0" indent="0" algn="l" defTabSz="914400" rtl="0" eaLnBrk="1" latinLnBrk="0" hangingPunct="1">
        <a:lnSpc>
          <a:spcPct val="90000"/>
        </a:lnSpc>
        <a:spcBef>
          <a:spcPts val="600"/>
        </a:spcBef>
        <a:spcAft>
          <a:spcPts val="600"/>
        </a:spcAft>
        <a:buFont typeface="Arial" panose="020B0604020202020204" pitchFamily="34" charset="0"/>
        <a:buNone/>
        <a:defRPr sz="2200" kern="1200">
          <a:solidFill>
            <a:schemeClr val="tx1"/>
          </a:solidFill>
          <a:latin typeface="+mn-lt"/>
          <a:ea typeface="+mn-ea"/>
          <a:cs typeface="+mn-cs"/>
        </a:defRPr>
      </a:lvl2pPr>
      <a:lvl3pPr marL="365760" indent="-182880" algn="l" defTabSz="914400" rtl="0" eaLnBrk="1" latinLnBrk="0" hangingPunct="1">
        <a:lnSpc>
          <a:spcPct val="90000"/>
        </a:lnSpc>
        <a:spcBef>
          <a:spcPts val="600"/>
        </a:spcBef>
        <a:spcAft>
          <a:spcPts val="600"/>
        </a:spcAft>
        <a:buClr>
          <a:schemeClr val="bg2"/>
        </a:buClr>
        <a:buFont typeface="Wingdings" pitchFamily="2" charset="2"/>
        <a:buChar char="§"/>
        <a:defRPr sz="2200" kern="1200">
          <a:solidFill>
            <a:schemeClr val="tx1"/>
          </a:solidFill>
          <a:latin typeface="+mn-lt"/>
          <a:ea typeface="+mn-ea"/>
          <a:cs typeface="+mn-cs"/>
        </a:defRPr>
      </a:lvl3pPr>
      <a:lvl4pPr marL="548640" indent="-182880" algn="l" defTabSz="914400" rtl="0" eaLnBrk="1" latinLnBrk="0" hangingPunct="1">
        <a:lnSpc>
          <a:spcPct val="90000"/>
        </a:lnSpc>
        <a:spcBef>
          <a:spcPts val="600"/>
        </a:spcBef>
        <a:spcAft>
          <a:spcPts val="600"/>
        </a:spcAft>
        <a:buClr>
          <a:schemeClr val="bg1">
            <a:lumMod val="75000"/>
          </a:schemeClr>
        </a:buClr>
        <a:buFont typeface="Wingdings" pitchFamily="2" charset="2"/>
        <a:buChar char="§"/>
        <a:defRPr sz="1800" kern="1200">
          <a:solidFill>
            <a:schemeClr val="tx1"/>
          </a:solidFill>
          <a:latin typeface="+mn-lt"/>
          <a:ea typeface="+mn-ea"/>
          <a:cs typeface="+mn-cs"/>
        </a:defRPr>
      </a:lvl4pPr>
      <a:lvl5pPr marL="731520" indent="-182880" algn="l" defTabSz="914400" rtl="0" eaLnBrk="1" latinLnBrk="0" hangingPunct="1">
        <a:lnSpc>
          <a:spcPct val="90000"/>
        </a:lnSpc>
        <a:spcBef>
          <a:spcPts val="600"/>
        </a:spcBef>
        <a:spcAft>
          <a:spcPts val="600"/>
        </a:spcAft>
        <a:buClr>
          <a:schemeClr val="bg1">
            <a:lumMod val="90000"/>
          </a:schemeClr>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92" userDrawn="1">
          <p15:clr>
            <a:srgbClr val="F26B43"/>
          </p15:clr>
        </p15:guide>
        <p15:guide id="2" pos="3840" userDrawn="1">
          <p15:clr>
            <a:srgbClr val="F26B43"/>
          </p15:clr>
        </p15:guide>
        <p15:guide id="3" pos="216" userDrawn="1">
          <p15:clr>
            <a:srgbClr val="F26B43"/>
          </p15:clr>
        </p15:guide>
        <p15:guide id="4" pos="7464" userDrawn="1">
          <p15:clr>
            <a:srgbClr val="F26B43"/>
          </p15:clr>
        </p15:guide>
        <p15:guide id="5" orient="horz" pos="4104" userDrawn="1">
          <p15:clr>
            <a:srgbClr val="F26B43"/>
          </p15:clr>
        </p15:guide>
        <p15:guide id="6" orient="horz" pos="2520" userDrawn="1">
          <p15:clr>
            <a:srgbClr val="F26B43"/>
          </p15:clr>
        </p15:guide>
        <p15:guide id="7" pos="3696" userDrawn="1">
          <p15:clr>
            <a:srgbClr val="F26B43"/>
          </p15:clr>
        </p15:guide>
        <p15:guide id="8" pos="3984" userDrawn="1">
          <p15:clr>
            <a:srgbClr val="F26B43"/>
          </p15:clr>
        </p15:guide>
        <p15:guide id="9" orient="horz" pos="720" userDrawn="1">
          <p15:clr>
            <a:srgbClr val="F26B43"/>
          </p15:clr>
        </p15:guide>
        <p15:guide id="10" orient="horz" pos="936" userDrawn="1">
          <p15:clr>
            <a:srgbClr val="F26B43"/>
          </p15:clr>
        </p15:guide>
        <p15:guide id="11" orient="horz" pos="3888" userDrawn="1">
          <p15:clr>
            <a:srgbClr val="F26B43"/>
          </p15:clr>
        </p15:guide>
        <p15:guide id="12" pos="3264" userDrawn="1">
          <p15:clr>
            <a:srgbClr val="F26B43"/>
          </p15:clr>
        </p15:guide>
        <p15:guide id="13" pos="3408" userDrawn="1">
          <p15:clr>
            <a:srgbClr val="F26B43"/>
          </p15:clr>
        </p15:guide>
        <p15:guide id="14" pos="4416" userDrawn="1">
          <p15:clr>
            <a:srgbClr val="F26B43"/>
          </p15:clr>
        </p15:guide>
        <p15:guide id="15" pos="42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19437"/>
      </p:ext>
    </p:extLst>
  </p:cSld>
  <p:clrMap bg1="lt1" tx1="dk1" bg2="lt2" tx2="dk2" accent1="accent1" accent2="accent2" accent3="accent3" accent4="accent4" accent5="accent5" accent6="accent6" hlink="hlink" folHlink="folHlink"/>
  <p:sldLayoutIdLst>
    <p:sldLayoutId id="2147483666"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hyperlink" Target="https://www.crestron.com/News/Case-Studies/2019/MedtoMarket"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hyperlink" Target="https://www.crestron.com/News/Case-Studies/2019/Georgia-Southern-University" TargetMode="External"/><Relationship Id="rId2" Type="http://schemas.openxmlformats.org/officeDocument/2006/relationships/hyperlink" Target="https://www.crestron.com/News/Case-Studies/2019/The-Kleingers-Group" TargetMode="External"/><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hyperlink" Target="https://www.crestron.com/News/Case-Studies/2018/Dealertrack,-Inc"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www.crestron.com/News/Case-Studies/White-Case-LLP" TargetMode="External"/><Relationship Id="rId2" Type="http://schemas.openxmlformats.org/officeDocument/2006/relationships/hyperlink" Target="https://www.crestron.com/News/Case-Studies/2019/Shopify" TargetMode="Externa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hyperlink" Target="https://www.crestron.com/News/Case-Studies/2020/Los-Angeles-Memorial-Coliseu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9.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s://www.crestron.com/News/Case-Studies/Peppermill-Resort-Spa-Casino-Reno%E2%80%99s-Race-and-Spo" TargetMode="External"/><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hyperlink" Target="https://www.crestron.com/News/Case-Studies/2019/Statue-of-Liberty-Museum" TargetMode="External"/><Relationship Id="rId4" Type="http://schemas.openxmlformats.org/officeDocument/2006/relationships/hyperlink" Target="https://www.crestron.com/News/Case-Studies/2019/University-of-Notre-Dam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3.xml"/><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67048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81023E3-97C9-2F49-8311-CFC6292CC0E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7010400" y="304800"/>
            <a:ext cx="4838700" cy="5867400"/>
          </a:xfrm>
        </p:spPr>
      </p:pic>
      <p:sp>
        <p:nvSpPr>
          <p:cNvPr id="3" name="Title 2">
            <a:extLst>
              <a:ext uri="{FF2B5EF4-FFF2-40B4-BE49-F238E27FC236}">
                <a16:creationId xmlns:a16="http://schemas.microsoft.com/office/drawing/2014/main" id="{0EDC8FED-21B8-9843-AD24-B1F153679EC7}"/>
              </a:ext>
            </a:extLst>
          </p:cNvPr>
          <p:cNvSpPr>
            <a:spLocks noGrp="1"/>
          </p:cNvSpPr>
          <p:nvPr>
            <p:ph type="title"/>
          </p:nvPr>
        </p:nvSpPr>
        <p:spPr/>
        <p:txBody>
          <a:bodyPr/>
          <a:lstStyle/>
          <a:p>
            <a:r>
              <a:rPr lang="en-US"/>
              <a:t>Distribution solutions for every space</a:t>
            </a:r>
            <a:endParaRPr lang="en-US" dirty="0"/>
          </a:p>
        </p:txBody>
      </p:sp>
      <p:sp>
        <p:nvSpPr>
          <p:cNvPr id="4" name="Content Placeholder 3">
            <a:extLst>
              <a:ext uri="{FF2B5EF4-FFF2-40B4-BE49-F238E27FC236}">
                <a16:creationId xmlns:a16="http://schemas.microsoft.com/office/drawing/2014/main" id="{F1F240AF-4285-0746-A233-42B69B7A4219}"/>
              </a:ext>
            </a:extLst>
          </p:cNvPr>
          <p:cNvSpPr>
            <a:spLocks noGrp="1"/>
          </p:cNvSpPr>
          <p:nvPr>
            <p:ph idx="1"/>
          </p:nvPr>
        </p:nvSpPr>
        <p:spPr/>
        <p:txBody>
          <a:bodyPr/>
          <a:lstStyle/>
          <a:p>
            <a:pPr>
              <a:spcBef>
                <a:spcPts val="0"/>
              </a:spcBef>
            </a:pPr>
            <a:r>
              <a:rPr lang="en-US" dirty="0"/>
              <a:t>DM Lite</a:t>
            </a:r>
            <a:r>
              <a:rPr lang="en-US" sz="1600" baseline="30000" dirty="0"/>
              <a:t>™</a:t>
            </a:r>
            <a:r>
              <a:rPr lang="en-US" dirty="0"/>
              <a:t> and DMPS Lite</a:t>
            </a:r>
            <a:r>
              <a:rPr lang="en-US" sz="1600" baseline="30000" dirty="0"/>
              <a:t>™</a:t>
            </a:r>
          </a:p>
          <a:p>
            <a:pPr>
              <a:spcBef>
                <a:spcPts val="0"/>
              </a:spcBef>
            </a:pPr>
            <a:r>
              <a:rPr lang="en-US" b="0" dirty="0">
                <a:solidFill>
                  <a:schemeClr val="tx1">
                    <a:lumMod val="60000"/>
                    <a:lumOff val="40000"/>
                  </a:schemeClr>
                </a:solidFill>
              </a:rPr>
              <a:t>Simple room solutions</a:t>
            </a:r>
          </a:p>
          <a:p>
            <a:pPr>
              <a:spcBef>
                <a:spcPts val="0"/>
              </a:spcBef>
            </a:pPr>
            <a:endParaRPr lang="en-US" dirty="0"/>
          </a:p>
          <a:p>
            <a:pPr>
              <a:spcBef>
                <a:spcPts val="0"/>
              </a:spcBef>
            </a:pPr>
            <a:r>
              <a:rPr lang="en-US" dirty="0"/>
              <a:t>DMPS</a:t>
            </a:r>
          </a:p>
          <a:p>
            <a:pPr>
              <a:spcBef>
                <a:spcPts val="0"/>
              </a:spcBef>
            </a:pPr>
            <a:r>
              <a:rPr lang="en-US" b="0" dirty="0">
                <a:solidFill>
                  <a:schemeClr val="tx1">
                    <a:lumMod val="60000"/>
                    <a:lumOff val="40000"/>
                  </a:schemeClr>
                </a:solidFill>
              </a:rPr>
              <a:t>All-in-one room solutions</a:t>
            </a:r>
          </a:p>
          <a:p>
            <a:pPr>
              <a:spcBef>
                <a:spcPts val="0"/>
              </a:spcBef>
            </a:pPr>
            <a:r>
              <a:rPr lang="en-US" dirty="0"/>
              <a:t>	</a:t>
            </a:r>
          </a:p>
          <a:p>
            <a:pPr>
              <a:spcBef>
                <a:spcPts val="0"/>
              </a:spcBef>
            </a:pPr>
            <a:r>
              <a:rPr lang="en-US" dirty="0"/>
              <a:t>DM Matrix</a:t>
            </a:r>
          </a:p>
          <a:p>
            <a:pPr>
              <a:spcBef>
                <a:spcPts val="0"/>
              </a:spcBef>
            </a:pPr>
            <a:r>
              <a:rPr lang="en-US" b="0" dirty="0">
                <a:solidFill>
                  <a:schemeClr val="tx1">
                    <a:lumMod val="60000"/>
                    <a:lumOff val="40000"/>
                  </a:schemeClr>
                </a:solidFill>
              </a:rPr>
              <a:t>Scalable, configurable room solutions</a:t>
            </a:r>
          </a:p>
          <a:p>
            <a:pPr>
              <a:spcBef>
                <a:spcPts val="0"/>
              </a:spcBef>
            </a:pPr>
            <a:endParaRPr lang="en-US" dirty="0"/>
          </a:p>
          <a:p>
            <a:pPr>
              <a:spcBef>
                <a:spcPts val="0"/>
              </a:spcBef>
            </a:pPr>
            <a:r>
              <a:rPr lang="en-US" dirty="0"/>
              <a:t>DM NVX</a:t>
            </a:r>
            <a:r>
              <a:rPr lang="en-US" sz="1800" baseline="50000" dirty="0"/>
              <a:t>®</a:t>
            </a:r>
            <a:endParaRPr lang="en-US" sz="1800" dirty="0"/>
          </a:p>
          <a:p>
            <a:pPr>
              <a:spcBef>
                <a:spcPts val="0"/>
              </a:spcBef>
            </a:pPr>
            <a:r>
              <a:rPr lang="en-US" b="0" dirty="0">
                <a:solidFill>
                  <a:schemeClr val="tx1">
                    <a:lumMod val="60000"/>
                    <a:lumOff val="40000"/>
                  </a:schemeClr>
                </a:solidFill>
              </a:rPr>
              <a:t>AV-over-IP solutions</a:t>
            </a:r>
          </a:p>
        </p:txBody>
      </p:sp>
    </p:spTree>
    <p:extLst>
      <p:ext uri="{BB962C8B-B14F-4D97-AF65-F5344CB8AC3E}">
        <p14:creationId xmlns:p14="http://schemas.microsoft.com/office/powerpoint/2010/main" val="69771286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DD96-EF1A-8247-BF52-C5A473FA506F}"/>
              </a:ext>
            </a:extLst>
          </p:cNvPr>
          <p:cNvSpPr>
            <a:spLocks noGrp="1"/>
          </p:cNvSpPr>
          <p:nvPr>
            <p:ph type="title"/>
          </p:nvPr>
        </p:nvSpPr>
        <p:spPr>
          <a:xfrm>
            <a:off x="342900" y="1010653"/>
            <a:ext cx="11506200" cy="3537284"/>
          </a:xfrm>
        </p:spPr>
        <p:txBody>
          <a:bodyPr>
            <a:normAutofit/>
          </a:bodyPr>
          <a:lstStyle/>
          <a:p>
            <a:br>
              <a:rPr lang="en-US" sz="3200" b="1" dirty="0"/>
            </a:br>
            <a:r>
              <a:rPr lang="en-US" sz="3200" b="1" dirty="0"/>
              <a:t>Standalone Room Systems</a:t>
            </a:r>
          </a:p>
        </p:txBody>
      </p:sp>
    </p:spTree>
    <p:extLst>
      <p:ext uri="{BB962C8B-B14F-4D97-AF65-F5344CB8AC3E}">
        <p14:creationId xmlns:p14="http://schemas.microsoft.com/office/powerpoint/2010/main" val="22629123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21CE267-30E5-B546-87EB-65E724202122}"/>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5410200" y="304800"/>
            <a:ext cx="6438900" cy="5867400"/>
          </a:xfrm>
        </p:spPr>
      </p:pic>
      <p:sp>
        <p:nvSpPr>
          <p:cNvPr id="3" name="Title 2">
            <a:extLst>
              <a:ext uri="{FF2B5EF4-FFF2-40B4-BE49-F238E27FC236}">
                <a16:creationId xmlns:a16="http://schemas.microsoft.com/office/drawing/2014/main" id="{B8D7A2BE-32CB-E74F-BFB5-8D008F7C44BB}"/>
              </a:ext>
            </a:extLst>
          </p:cNvPr>
          <p:cNvSpPr>
            <a:spLocks noGrp="1"/>
          </p:cNvSpPr>
          <p:nvPr>
            <p:ph type="title"/>
          </p:nvPr>
        </p:nvSpPr>
        <p:spPr/>
        <p:txBody>
          <a:bodyPr/>
          <a:lstStyle/>
          <a:p>
            <a:r>
              <a:rPr lang="en-US" dirty="0"/>
              <a:t>DM Lite and DMPS Lite</a:t>
            </a:r>
          </a:p>
        </p:txBody>
      </p:sp>
      <p:sp>
        <p:nvSpPr>
          <p:cNvPr id="4" name="Content Placeholder 3">
            <a:extLst>
              <a:ext uri="{FF2B5EF4-FFF2-40B4-BE49-F238E27FC236}">
                <a16:creationId xmlns:a16="http://schemas.microsoft.com/office/drawing/2014/main" id="{6E258E0B-8D7C-934E-BE8E-36C496EC331F}"/>
              </a:ext>
            </a:extLst>
          </p:cNvPr>
          <p:cNvSpPr>
            <a:spLocks noGrp="1"/>
          </p:cNvSpPr>
          <p:nvPr>
            <p:ph idx="1"/>
          </p:nvPr>
        </p:nvSpPr>
        <p:spPr/>
        <p:txBody>
          <a:bodyPr/>
          <a:lstStyle/>
          <a:p>
            <a:pPr>
              <a:lnSpc>
                <a:spcPct val="100000"/>
              </a:lnSpc>
            </a:pPr>
            <a:r>
              <a:rPr lang="en-US" dirty="0"/>
              <a:t>Perfect for smaller rooms</a:t>
            </a:r>
          </a:p>
          <a:p>
            <a:pPr lvl="2">
              <a:lnSpc>
                <a:spcPct val="100000"/>
              </a:lnSpc>
            </a:pPr>
            <a:r>
              <a:rPr lang="en-US" dirty="0"/>
              <a:t>High value / low cost</a:t>
            </a:r>
          </a:p>
          <a:p>
            <a:pPr lvl="2">
              <a:lnSpc>
                <a:spcPct val="100000"/>
              </a:lnSpc>
            </a:pPr>
            <a:r>
              <a:rPr lang="en-US" dirty="0"/>
              <a:t>High performance</a:t>
            </a:r>
          </a:p>
          <a:p>
            <a:pPr>
              <a:lnSpc>
                <a:spcPct val="100000"/>
              </a:lnSpc>
            </a:pPr>
            <a:r>
              <a:rPr lang="en-US" dirty="0"/>
              <a:t>Source-to-display (DM Lite) and multisource-to-display (DMPS Lite) solutions</a:t>
            </a:r>
          </a:p>
        </p:txBody>
      </p:sp>
    </p:spTree>
    <p:extLst>
      <p:ext uri="{BB962C8B-B14F-4D97-AF65-F5344CB8AC3E}">
        <p14:creationId xmlns:p14="http://schemas.microsoft.com/office/powerpoint/2010/main" val="200993555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7A2BE-32CB-E74F-BFB5-8D008F7C44BB}"/>
              </a:ext>
            </a:extLst>
          </p:cNvPr>
          <p:cNvSpPr>
            <a:spLocks noGrp="1"/>
          </p:cNvSpPr>
          <p:nvPr>
            <p:ph type="title"/>
          </p:nvPr>
        </p:nvSpPr>
        <p:spPr/>
        <p:txBody>
          <a:bodyPr/>
          <a:lstStyle/>
          <a:p>
            <a:r>
              <a:rPr lang="en-US" dirty="0"/>
              <a:t>DM Lite: Key features</a:t>
            </a:r>
          </a:p>
        </p:txBody>
      </p:sp>
      <p:sp>
        <p:nvSpPr>
          <p:cNvPr id="4" name="Content Placeholder 3">
            <a:extLst>
              <a:ext uri="{FF2B5EF4-FFF2-40B4-BE49-F238E27FC236}">
                <a16:creationId xmlns:a16="http://schemas.microsoft.com/office/drawing/2014/main" id="{6E258E0B-8D7C-934E-BE8E-36C496EC331F}"/>
              </a:ext>
            </a:extLst>
          </p:cNvPr>
          <p:cNvSpPr>
            <a:spLocks noGrp="1"/>
          </p:cNvSpPr>
          <p:nvPr>
            <p:ph idx="1"/>
          </p:nvPr>
        </p:nvSpPr>
        <p:spPr/>
        <p:txBody>
          <a:bodyPr/>
          <a:lstStyle/>
          <a:p>
            <a:pPr lvl="2">
              <a:lnSpc>
                <a:spcPct val="100000"/>
              </a:lnSpc>
            </a:pPr>
            <a:r>
              <a:rPr lang="en-US" dirty="0"/>
              <a:t>Source-to-display</a:t>
            </a:r>
          </a:p>
          <a:p>
            <a:pPr lvl="2">
              <a:lnSpc>
                <a:spcPct val="100000"/>
              </a:lnSpc>
            </a:pPr>
            <a:r>
              <a:rPr lang="en-US" dirty="0"/>
              <a:t>Winning combination of low-cost </a:t>
            </a:r>
            <a:br>
              <a:rPr lang="en-US" dirty="0"/>
            </a:br>
            <a:r>
              <a:rPr lang="en-US" dirty="0"/>
              <a:t>yet high-performance</a:t>
            </a:r>
          </a:p>
          <a:p>
            <a:pPr lvl="2">
              <a:lnSpc>
                <a:spcPct val="100000"/>
              </a:lnSpc>
            </a:pPr>
            <a:r>
              <a:rPr lang="en-US" dirty="0"/>
              <a:t>Mix-and-match versatile transmitters and receivers</a:t>
            </a:r>
          </a:p>
          <a:p>
            <a:pPr lvl="2">
              <a:lnSpc>
                <a:spcPct val="100000"/>
              </a:lnSpc>
            </a:pPr>
            <a:r>
              <a:rPr lang="en-US" dirty="0"/>
              <a:t>Web-based configuration </a:t>
            </a:r>
            <a:br>
              <a:rPr lang="en-US" dirty="0"/>
            </a:br>
            <a:r>
              <a:rPr lang="en-US" dirty="0"/>
              <a:t>– no programming needed</a:t>
            </a:r>
          </a:p>
          <a:p>
            <a:pPr lvl="2">
              <a:lnSpc>
                <a:spcPct val="100000"/>
              </a:lnSpc>
            </a:pPr>
            <a:r>
              <a:rPr lang="en-US" dirty="0"/>
              <a:t>Pair based on form factor and the types of signals that need to be transmitted along with HDMI</a:t>
            </a:r>
            <a:r>
              <a:rPr lang="en-US" sz="1400" baseline="60000" dirty="0"/>
              <a:t>®</a:t>
            </a:r>
          </a:p>
        </p:txBody>
      </p:sp>
      <p:pic>
        <p:nvPicPr>
          <p:cNvPr id="5" name="Picture Placeholder 5">
            <a:extLst>
              <a:ext uri="{FF2B5EF4-FFF2-40B4-BE49-F238E27FC236}">
                <a16:creationId xmlns:a16="http://schemas.microsoft.com/office/drawing/2014/main" id="{F256FCD6-0AEE-1741-B53C-BD75A7788F68}"/>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96224" b="-96224"/>
          <a:stretch/>
        </p:blipFill>
        <p:spPr>
          <a:xfrm>
            <a:off x="5410200" y="304800"/>
            <a:ext cx="6438900" cy="5867400"/>
          </a:xfrm>
        </p:spPr>
      </p:pic>
    </p:spTree>
    <p:extLst>
      <p:ext uri="{BB962C8B-B14F-4D97-AF65-F5344CB8AC3E}">
        <p14:creationId xmlns:p14="http://schemas.microsoft.com/office/powerpoint/2010/main" val="352206977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D5F8C4E-F5BA-AE40-AA3E-C5CD95F0FFC4}"/>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96224" b="-96224"/>
          <a:stretch/>
        </p:blipFill>
        <p:spPr/>
      </p:pic>
      <p:sp>
        <p:nvSpPr>
          <p:cNvPr id="3" name="Title 2">
            <a:extLst>
              <a:ext uri="{FF2B5EF4-FFF2-40B4-BE49-F238E27FC236}">
                <a16:creationId xmlns:a16="http://schemas.microsoft.com/office/drawing/2014/main" id="{B8D7A2BE-32CB-E74F-BFB5-8D008F7C44BB}"/>
              </a:ext>
            </a:extLst>
          </p:cNvPr>
          <p:cNvSpPr>
            <a:spLocks noGrp="1"/>
          </p:cNvSpPr>
          <p:nvPr>
            <p:ph type="title"/>
          </p:nvPr>
        </p:nvSpPr>
        <p:spPr/>
        <p:txBody>
          <a:bodyPr/>
          <a:lstStyle/>
          <a:p>
            <a:r>
              <a:rPr lang="en-US" dirty="0"/>
              <a:t>DMPS Lite: Key features</a:t>
            </a:r>
          </a:p>
        </p:txBody>
      </p:sp>
      <p:sp>
        <p:nvSpPr>
          <p:cNvPr id="4" name="Content Placeholder 3">
            <a:extLst>
              <a:ext uri="{FF2B5EF4-FFF2-40B4-BE49-F238E27FC236}">
                <a16:creationId xmlns:a16="http://schemas.microsoft.com/office/drawing/2014/main" id="{6E258E0B-8D7C-934E-BE8E-36C496EC331F}"/>
              </a:ext>
            </a:extLst>
          </p:cNvPr>
          <p:cNvSpPr>
            <a:spLocks noGrp="1"/>
          </p:cNvSpPr>
          <p:nvPr>
            <p:ph idx="1"/>
          </p:nvPr>
        </p:nvSpPr>
        <p:spPr/>
        <p:txBody>
          <a:bodyPr/>
          <a:lstStyle/>
          <a:p>
            <a:pPr lvl="2">
              <a:lnSpc>
                <a:spcPct val="100000"/>
              </a:lnSpc>
            </a:pPr>
            <a:r>
              <a:rPr lang="en-US" dirty="0"/>
              <a:t>Multisource-to-display</a:t>
            </a:r>
          </a:p>
          <a:p>
            <a:pPr lvl="2">
              <a:lnSpc>
                <a:spcPct val="100000"/>
              </a:lnSpc>
            </a:pPr>
            <a:r>
              <a:rPr lang="en-US" dirty="0"/>
              <a:t>High-value all-in-one AV solution </a:t>
            </a:r>
            <a:br>
              <a:rPr lang="en-US" dirty="0"/>
            </a:br>
            <a:r>
              <a:rPr lang="en-US" dirty="0"/>
              <a:t>for classrooms, huddle rooms, </a:t>
            </a:r>
            <a:br>
              <a:rPr lang="en-US" dirty="0"/>
            </a:br>
            <a:r>
              <a:rPr lang="en-US" dirty="0"/>
              <a:t>and small collaboration rooms</a:t>
            </a:r>
          </a:p>
          <a:p>
            <a:pPr lvl="2">
              <a:lnSpc>
                <a:spcPct val="100000"/>
              </a:lnSpc>
            </a:pPr>
            <a:r>
              <a:rPr lang="en-US" dirty="0"/>
              <a:t>Web-based configuration </a:t>
            </a:r>
            <a:br>
              <a:rPr lang="en-US" dirty="0"/>
            </a:br>
            <a:r>
              <a:rPr lang="en-US" dirty="0"/>
              <a:t>– no programming needed</a:t>
            </a:r>
          </a:p>
          <a:p>
            <a:pPr lvl="2">
              <a:lnSpc>
                <a:spcPct val="100000"/>
              </a:lnSpc>
            </a:pPr>
            <a:r>
              <a:rPr lang="en-US" dirty="0"/>
              <a:t>Ideal for spaces that require more than a DM Lite solution alone but less than all-in-one DMPS</a:t>
            </a:r>
          </a:p>
          <a:p>
            <a:pPr lvl="2"/>
            <a:endParaRPr lang="en-US" baseline="30000" dirty="0"/>
          </a:p>
        </p:txBody>
      </p:sp>
    </p:spTree>
    <p:extLst>
      <p:ext uri="{BB962C8B-B14F-4D97-AF65-F5344CB8AC3E}">
        <p14:creationId xmlns:p14="http://schemas.microsoft.com/office/powerpoint/2010/main" val="211982427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233B604-B86B-2A43-A36C-3551B5680578}"/>
              </a:ext>
            </a:extLst>
          </p:cNvPr>
          <p:cNvPicPr>
            <a:picLocks noGrp="1" noChangeAspect="1"/>
          </p:cNvPicPr>
          <p:nvPr>
            <p:ph type="pic" sz="quarter" idx="10"/>
          </p:nvPr>
        </p:nvPicPr>
        <p:blipFill>
          <a:blip r:embed="rId2" cstate="hqprint">
            <a:extLst>
              <a:ext uri="{28A0092B-C50C-407E-A947-70E740481C1C}">
                <a14:useLocalDpi xmlns:a14="http://schemas.microsoft.com/office/drawing/2010/main"/>
              </a:ext>
            </a:extLst>
          </a:blip>
          <a:srcRect/>
          <a:stretch>
            <a:fillRect/>
          </a:stretch>
        </p:blipFill>
        <p:spPr/>
      </p:pic>
      <p:sp>
        <p:nvSpPr>
          <p:cNvPr id="2" name="Title 1">
            <a:extLst>
              <a:ext uri="{FF2B5EF4-FFF2-40B4-BE49-F238E27FC236}">
                <a16:creationId xmlns:a16="http://schemas.microsoft.com/office/drawing/2014/main" id="{A15D3EA8-A95B-3242-9FFC-5477E2495C63}"/>
              </a:ext>
            </a:extLst>
          </p:cNvPr>
          <p:cNvSpPr>
            <a:spLocks noGrp="1"/>
          </p:cNvSpPr>
          <p:nvPr>
            <p:ph type="title"/>
          </p:nvPr>
        </p:nvSpPr>
        <p:spPr/>
        <p:txBody>
          <a:bodyPr/>
          <a:lstStyle/>
          <a:p>
            <a:r>
              <a:rPr lang="en-US"/>
              <a:t>DM Lite/DMPS Lite: Success Stories</a:t>
            </a:r>
            <a:endParaRPr lang="en-US" dirty="0"/>
          </a:p>
        </p:txBody>
      </p:sp>
      <p:sp>
        <p:nvSpPr>
          <p:cNvPr id="3" name="Content Placeholder 2">
            <a:extLst>
              <a:ext uri="{FF2B5EF4-FFF2-40B4-BE49-F238E27FC236}">
                <a16:creationId xmlns:a16="http://schemas.microsoft.com/office/drawing/2014/main" id="{AC97E4E0-97B5-EB4E-8F43-54D0EA1F95A7}"/>
              </a:ext>
            </a:extLst>
          </p:cNvPr>
          <p:cNvSpPr>
            <a:spLocks noGrp="1"/>
          </p:cNvSpPr>
          <p:nvPr>
            <p:ph idx="1"/>
          </p:nvPr>
        </p:nvSpPr>
        <p:spPr/>
        <p:txBody>
          <a:bodyPr/>
          <a:lstStyle/>
          <a:p>
            <a:r>
              <a:rPr lang="en-US" dirty="0">
                <a:hlinkClick r:id="rId3"/>
              </a:rPr>
              <a:t>MedtoMarket</a:t>
            </a:r>
            <a:r>
              <a:rPr lang="en-US" dirty="0"/>
              <a:t> </a:t>
            </a:r>
          </a:p>
          <a:p>
            <a:pPr lvl="1"/>
            <a:r>
              <a:rPr lang="en-US" sz="2000" dirty="0"/>
              <a:t>DM provides this emerging medical think tank with the mission critical infrastructure their clients need to bring ideas to market. </a:t>
            </a:r>
          </a:p>
        </p:txBody>
      </p:sp>
    </p:spTree>
    <p:extLst>
      <p:ext uri="{BB962C8B-B14F-4D97-AF65-F5344CB8AC3E}">
        <p14:creationId xmlns:p14="http://schemas.microsoft.com/office/powerpoint/2010/main" val="37174204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6A67ECC-FF29-F440-AC9D-F7CD33261CC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7010400" y="304800"/>
            <a:ext cx="4838700" cy="5867400"/>
          </a:xfrm>
        </p:spPr>
      </p:pic>
      <p:sp>
        <p:nvSpPr>
          <p:cNvPr id="3" name="Title 2">
            <a:extLst>
              <a:ext uri="{FF2B5EF4-FFF2-40B4-BE49-F238E27FC236}">
                <a16:creationId xmlns:a16="http://schemas.microsoft.com/office/drawing/2014/main" id="{75BEE154-BF14-7141-8CAC-83328657DAB0}"/>
              </a:ext>
            </a:extLst>
          </p:cNvPr>
          <p:cNvSpPr>
            <a:spLocks noGrp="1"/>
          </p:cNvSpPr>
          <p:nvPr>
            <p:ph type="title"/>
          </p:nvPr>
        </p:nvSpPr>
        <p:spPr/>
        <p:txBody>
          <a:bodyPr/>
          <a:lstStyle/>
          <a:p>
            <a:r>
              <a:rPr lang="en-US" dirty="0"/>
              <a:t>DMPS</a:t>
            </a:r>
          </a:p>
        </p:txBody>
      </p:sp>
      <p:sp>
        <p:nvSpPr>
          <p:cNvPr id="4" name="Content Placeholder 3">
            <a:extLst>
              <a:ext uri="{FF2B5EF4-FFF2-40B4-BE49-F238E27FC236}">
                <a16:creationId xmlns:a16="http://schemas.microsoft.com/office/drawing/2014/main" id="{FB90D80E-CE55-F941-8C4E-50FBB609BC86}"/>
              </a:ext>
            </a:extLst>
          </p:cNvPr>
          <p:cNvSpPr>
            <a:spLocks noGrp="1"/>
          </p:cNvSpPr>
          <p:nvPr>
            <p:ph idx="1"/>
          </p:nvPr>
        </p:nvSpPr>
        <p:spPr/>
        <p:txBody>
          <a:bodyPr/>
          <a:lstStyle/>
          <a:p>
            <a:pPr marL="342900" indent="-342900">
              <a:lnSpc>
                <a:spcPct val="100000"/>
              </a:lnSpc>
              <a:buFont typeface="Arial" panose="020B0604020202020204" pitchFamily="34" charset="0"/>
              <a:buChar char="•"/>
            </a:pPr>
            <a:r>
              <a:rPr lang="en-US" dirty="0"/>
              <a:t>All-in-one audio, video, room control, and wired/wireless presentation systems</a:t>
            </a:r>
          </a:p>
          <a:p>
            <a:pPr marL="342900" indent="-342900">
              <a:lnSpc>
                <a:spcPct val="100000"/>
              </a:lnSpc>
              <a:buFont typeface="Arial" panose="020B0604020202020204" pitchFamily="34" charset="0"/>
              <a:buChar char="•"/>
            </a:pPr>
            <a:r>
              <a:rPr lang="en-US" dirty="0"/>
              <a:t>Ideal for meeting rooms and classrooms</a:t>
            </a:r>
          </a:p>
          <a:p>
            <a:pPr marL="342900" indent="-342900">
              <a:lnSpc>
                <a:spcPct val="100000"/>
              </a:lnSpc>
              <a:buFont typeface="Arial" panose="020B0604020202020204" pitchFamily="34" charset="0"/>
              <a:buChar char="•"/>
            </a:pPr>
            <a:r>
              <a:rPr lang="en-US" dirty="0"/>
              <a:t>Feature built-in 3-Series</a:t>
            </a:r>
            <a:r>
              <a:rPr lang="en-US" sz="1800" baseline="30000" dirty="0"/>
              <a:t>®</a:t>
            </a:r>
            <a:r>
              <a:rPr lang="en-US" dirty="0"/>
              <a:t> control system and 4K60 HDMI video with HDCP 2.2 to deliver unmatched power and performance</a:t>
            </a:r>
          </a:p>
        </p:txBody>
      </p:sp>
    </p:spTree>
    <p:extLst>
      <p:ext uri="{BB962C8B-B14F-4D97-AF65-F5344CB8AC3E}">
        <p14:creationId xmlns:p14="http://schemas.microsoft.com/office/powerpoint/2010/main" val="44791539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E82CE22-78F4-9147-9838-8838B7C8A4BB}"/>
              </a:ext>
            </a:extLst>
          </p:cNvPr>
          <p:cNvPicPr>
            <a:picLocks noGrp="1" noChangeAspect="1"/>
          </p:cNvPicPr>
          <p:nvPr>
            <p:ph type="pic" sz="quarter" idx="10"/>
          </p:nvPr>
        </p:nvPicPr>
        <p:blipFill>
          <a:blip r:embed="rId2"/>
          <a:stretch>
            <a:fillRect/>
          </a:stretch>
        </p:blipFill>
        <p:spPr>
          <a:xfrm>
            <a:off x="7010400" y="2392711"/>
            <a:ext cx="4838700" cy="1691578"/>
          </a:xfrm>
        </p:spPr>
      </p:pic>
      <p:sp>
        <p:nvSpPr>
          <p:cNvPr id="2" name="Title 1">
            <a:extLst>
              <a:ext uri="{FF2B5EF4-FFF2-40B4-BE49-F238E27FC236}">
                <a16:creationId xmlns:a16="http://schemas.microsoft.com/office/drawing/2014/main" id="{20FC3B6B-C02F-3448-96AF-F81D74CA4D13}"/>
              </a:ext>
            </a:extLst>
          </p:cNvPr>
          <p:cNvSpPr>
            <a:spLocks noGrp="1"/>
          </p:cNvSpPr>
          <p:nvPr>
            <p:ph type="title"/>
          </p:nvPr>
        </p:nvSpPr>
        <p:spPr/>
        <p:txBody>
          <a:bodyPr/>
          <a:lstStyle/>
          <a:p>
            <a:r>
              <a:rPr lang="en-US" dirty="0"/>
              <a:t>DMPS: Key features</a:t>
            </a:r>
          </a:p>
        </p:txBody>
      </p:sp>
      <p:sp>
        <p:nvSpPr>
          <p:cNvPr id="3" name="Content Placeholder 2">
            <a:extLst>
              <a:ext uri="{FF2B5EF4-FFF2-40B4-BE49-F238E27FC236}">
                <a16:creationId xmlns:a16="http://schemas.microsoft.com/office/drawing/2014/main" id="{8CAB041A-8BD6-964B-AF85-4F35D2AA7BC6}"/>
              </a:ext>
            </a:extLst>
          </p:cNvPr>
          <p:cNvSpPr>
            <a:spLocks noGrp="1"/>
          </p:cNvSpPr>
          <p:nvPr>
            <p:ph idx="1"/>
          </p:nvPr>
        </p:nvSpPr>
        <p:spPr/>
        <p:txBody>
          <a:bodyPr/>
          <a:lstStyle/>
          <a:p>
            <a:pPr lvl="2">
              <a:lnSpc>
                <a:spcPct val="100000"/>
              </a:lnSpc>
            </a:pPr>
            <a:r>
              <a:rPr lang="en-US" dirty="0"/>
              <a:t>Control system</a:t>
            </a:r>
          </a:p>
          <a:p>
            <a:pPr lvl="2">
              <a:lnSpc>
                <a:spcPct val="100000"/>
              </a:lnSpc>
            </a:pPr>
            <a:r>
              <a:rPr lang="en-US" dirty="0"/>
              <a:t>4K60 multimedia switcher</a:t>
            </a:r>
          </a:p>
          <a:p>
            <a:pPr lvl="2">
              <a:lnSpc>
                <a:spcPct val="100000"/>
              </a:lnSpc>
            </a:pPr>
            <a:r>
              <a:rPr lang="en-US" dirty="0"/>
              <a:t>Audio switching/mixing</a:t>
            </a:r>
          </a:p>
          <a:p>
            <a:pPr lvl="2">
              <a:lnSpc>
                <a:spcPct val="100000"/>
              </a:lnSpc>
            </a:pPr>
            <a:r>
              <a:rPr lang="en-US" dirty="0"/>
              <a:t>4/8-Ohm or 70/100v amplification</a:t>
            </a:r>
          </a:p>
          <a:p>
            <a:pPr lvl="2">
              <a:lnSpc>
                <a:spcPct val="100000"/>
              </a:lnSpc>
            </a:pPr>
            <a:r>
              <a:rPr lang="en-US" dirty="0" err="1"/>
              <a:t>AirMedia</a:t>
            </a:r>
            <a:r>
              <a:rPr lang="en-US" sz="1400" baseline="40000" dirty="0"/>
              <a:t>®</a:t>
            </a:r>
            <a:r>
              <a:rPr lang="en-US" dirty="0"/>
              <a:t> 2.0 wireless presentation</a:t>
            </a:r>
          </a:p>
          <a:p>
            <a:pPr lvl="2">
              <a:lnSpc>
                <a:spcPct val="100000"/>
              </a:lnSpc>
            </a:pPr>
            <a:r>
              <a:rPr lang="en-US" dirty="0"/>
              <a:t>Web-based configuration – no </a:t>
            </a:r>
            <a:br>
              <a:rPr lang="en-US" dirty="0"/>
            </a:br>
            <a:r>
              <a:rPr lang="en-US" dirty="0"/>
              <a:t>programming needed</a:t>
            </a:r>
          </a:p>
        </p:txBody>
      </p:sp>
    </p:spTree>
    <p:extLst>
      <p:ext uri="{BB962C8B-B14F-4D97-AF65-F5344CB8AC3E}">
        <p14:creationId xmlns:p14="http://schemas.microsoft.com/office/powerpoint/2010/main" val="195187399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C3B6B-C02F-3448-96AF-F81D74CA4D13}"/>
              </a:ext>
            </a:extLst>
          </p:cNvPr>
          <p:cNvSpPr>
            <a:spLocks noGrp="1"/>
          </p:cNvSpPr>
          <p:nvPr>
            <p:ph type="title"/>
          </p:nvPr>
        </p:nvSpPr>
        <p:spPr/>
        <p:txBody>
          <a:bodyPr/>
          <a:lstStyle/>
          <a:p>
            <a:r>
              <a:rPr lang="en-US" dirty="0"/>
              <a:t>DMPS: Customer Success Stories</a:t>
            </a:r>
          </a:p>
        </p:txBody>
      </p:sp>
      <p:sp>
        <p:nvSpPr>
          <p:cNvPr id="3" name="Content Placeholder 2">
            <a:extLst>
              <a:ext uri="{FF2B5EF4-FFF2-40B4-BE49-F238E27FC236}">
                <a16:creationId xmlns:a16="http://schemas.microsoft.com/office/drawing/2014/main" id="{8CAB041A-8BD6-964B-AF85-4F35D2AA7BC6}"/>
              </a:ext>
            </a:extLst>
          </p:cNvPr>
          <p:cNvSpPr>
            <a:spLocks noGrp="1"/>
          </p:cNvSpPr>
          <p:nvPr>
            <p:ph idx="1"/>
          </p:nvPr>
        </p:nvSpPr>
        <p:spPr/>
        <p:txBody>
          <a:bodyPr>
            <a:normAutofit/>
          </a:bodyPr>
          <a:lstStyle/>
          <a:p>
            <a:pPr>
              <a:spcBef>
                <a:spcPts val="0"/>
              </a:spcBef>
            </a:pPr>
            <a:r>
              <a:rPr lang="en-US" dirty="0">
                <a:hlinkClick r:id="rId2"/>
              </a:rPr>
              <a:t>The </a:t>
            </a:r>
            <a:r>
              <a:rPr lang="en-US" dirty="0" err="1">
                <a:hlinkClick r:id="rId2"/>
              </a:rPr>
              <a:t>Kleingers</a:t>
            </a:r>
            <a:r>
              <a:rPr lang="en-US" dirty="0">
                <a:hlinkClick r:id="rId2"/>
              </a:rPr>
              <a:t> Group</a:t>
            </a:r>
            <a:r>
              <a:rPr lang="en-US" dirty="0"/>
              <a:t> </a:t>
            </a:r>
          </a:p>
          <a:p>
            <a:pPr>
              <a:lnSpc>
                <a:spcPct val="100000"/>
              </a:lnSpc>
              <a:spcBef>
                <a:spcPts val="0"/>
              </a:spcBef>
            </a:pPr>
            <a:r>
              <a:rPr lang="en-US" sz="2000" b="0" dirty="0">
                <a:solidFill>
                  <a:schemeClr val="tx1"/>
                </a:solidFill>
              </a:rPr>
              <a:t>DM helps </a:t>
            </a:r>
            <a:r>
              <a:rPr lang="en-US" sz="2000" b="0" dirty="0" err="1">
                <a:solidFill>
                  <a:schemeClr val="tx1"/>
                </a:solidFill>
              </a:rPr>
              <a:t>Kleingers</a:t>
            </a:r>
            <a:r>
              <a:rPr lang="en-US" sz="2000" b="0" dirty="0">
                <a:solidFill>
                  <a:schemeClr val="tx1"/>
                </a:solidFill>
              </a:rPr>
              <a:t> Group improves people’s lives through the design of new infrastructures.</a:t>
            </a:r>
            <a:r>
              <a:rPr lang="en-US" b="0" dirty="0"/>
              <a:t> </a:t>
            </a:r>
          </a:p>
          <a:p>
            <a:pPr>
              <a:lnSpc>
                <a:spcPct val="100000"/>
              </a:lnSpc>
              <a:spcBef>
                <a:spcPts val="0"/>
              </a:spcBef>
            </a:pPr>
            <a:endParaRPr lang="en-US" b="0" dirty="0"/>
          </a:p>
          <a:p>
            <a:pPr>
              <a:spcBef>
                <a:spcPts val="0"/>
              </a:spcBef>
            </a:pPr>
            <a:endParaRPr lang="en-US" sz="1000" b="0" dirty="0"/>
          </a:p>
          <a:p>
            <a:pPr>
              <a:spcBef>
                <a:spcPts val="0"/>
              </a:spcBef>
            </a:pPr>
            <a:r>
              <a:rPr lang="en-US" dirty="0">
                <a:hlinkClick r:id="rId3"/>
              </a:rPr>
              <a:t>Georgia Southern University</a:t>
            </a:r>
            <a:r>
              <a:rPr lang="en-US" dirty="0"/>
              <a:t> </a:t>
            </a:r>
          </a:p>
          <a:p>
            <a:pPr>
              <a:lnSpc>
                <a:spcPct val="100000"/>
              </a:lnSpc>
              <a:spcBef>
                <a:spcPts val="0"/>
              </a:spcBef>
            </a:pPr>
            <a:r>
              <a:rPr lang="en-US" sz="2000" b="0" dirty="0">
                <a:solidFill>
                  <a:schemeClr val="tx1"/>
                </a:solidFill>
              </a:rPr>
              <a:t>DM meets “The Three S’s” requirement at Georgia Southern University: Service, Simplicity, and Speed. </a:t>
            </a:r>
          </a:p>
          <a:p>
            <a:pPr>
              <a:lnSpc>
                <a:spcPct val="100000"/>
              </a:lnSpc>
              <a:spcBef>
                <a:spcPts val="0"/>
              </a:spcBef>
            </a:pPr>
            <a:endParaRPr lang="en-US" dirty="0"/>
          </a:p>
          <a:p>
            <a:pPr>
              <a:lnSpc>
                <a:spcPct val="110000"/>
              </a:lnSpc>
              <a:spcBef>
                <a:spcPts val="0"/>
              </a:spcBef>
            </a:pPr>
            <a:r>
              <a:rPr lang="en-US" dirty="0">
                <a:hlinkClick r:id="rId4"/>
              </a:rPr>
              <a:t>Dealertrack</a:t>
            </a:r>
            <a:r>
              <a:rPr lang="en-US" dirty="0"/>
              <a:t> </a:t>
            </a:r>
          </a:p>
          <a:p>
            <a:pPr>
              <a:lnSpc>
                <a:spcPct val="110000"/>
              </a:lnSpc>
              <a:spcBef>
                <a:spcPts val="0"/>
              </a:spcBef>
            </a:pPr>
            <a:r>
              <a:rPr lang="en-US" sz="2000" b="0" dirty="0">
                <a:solidFill>
                  <a:schemeClr val="tx1"/>
                </a:solidFill>
              </a:rPr>
              <a:t>DM has productivity and collaboration on the fast track at leading provider of digital solutions to the automotive retail industry. </a:t>
            </a:r>
          </a:p>
          <a:p>
            <a:pPr>
              <a:lnSpc>
                <a:spcPct val="100000"/>
              </a:lnSpc>
              <a:spcBef>
                <a:spcPts val="0"/>
              </a:spcBef>
            </a:pPr>
            <a:endParaRPr lang="en-US" dirty="0"/>
          </a:p>
          <a:p>
            <a:endParaRPr lang="en-US" dirty="0"/>
          </a:p>
        </p:txBody>
      </p:sp>
      <p:pic>
        <p:nvPicPr>
          <p:cNvPr id="5" name="Picture Placeholder 5">
            <a:extLst>
              <a:ext uri="{FF2B5EF4-FFF2-40B4-BE49-F238E27FC236}">
                <a16:creationId xmlns:a16="http://schemas.microsoft.com/office/drawing/2014/main" id="{154E3CBA-ACA3-1E4B-A34F-5A077D6157CE}"/>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342900" y="1143000"/>
            <a:ext cx="4838700" cy="5029200"/>
          </a:xfrm>
          <a:prstGeom prst="rect">
            <a:avLst/>
          </a:prstGeom>
        </p:spPr>
      </p:pic>
      <p:sp>
        <p:nvSpPr>
          <p:cNvPr id="7" name="Picture Placeholder 6">
            <a:extLst>
              <a:ext uri="{FF2B5EF4-FFF2-40B4-BE49-F238E27FC236}">
                <a16:creationId xmlns:a16="http://schemas.microsoft.com/office/drawing/2014/main" id="{C4041DD7-544E-2246-9B73-BABBF4B28BA9}"/>
              </a:ext>
            </a:extLst>
          </p:cNvPr>
          <p:cNvSpPr>
            <a:spLocks noGrp="1"/>
          </p:cNvSpPr>
          <p:nvPr>
            <p:ph type="pic" sz="quarter" idx="10"/>
          </p:nvPr>
        </p:nvSpPr>
        <p:spPr/>
      </p:sp>
    </p:spTree>
    <p:extLst>
      <p:ext uri="{BB962C8B-B14F-4D97-AF65-F5344CB8AC3E}">
        <p14:creationId xmlns:p14="http://schemas.microsoft.com/office/powerpoint/2010/main" val="62848479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46ACF23-ABC9-C841-9DDA-E5D3D6059FB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5410200" y="304800"/>
            <a:ext cx="6438900" cy="5867400"/>
          </a:xfrm>
        </p:spPr>
      </p:pic>
      <p:sp>
        <p:nvSpPr>
          <p:cNvPr id="2" name="Title 1">
            <a:extLst>
              <a:ext uri="{FF2B5EF4-FFF2-40B4-BE49-F238E27FC236}">
                <a16:creationId xmlns:a16="http://schemas.microsoft.com/office/drawing/2014/main" id="{9B15D11A-0B55-5C45-8DFF-2CF1BAE25285}"/>
              </a:ext>
            </a:extLst>
          </p:cNvPr>
          <p:cNvSpPr>
            <a:spLocks noGrp="1"/>
          </p:cNvSpPr>
          <p:nvPr>
            <p:ph type="title"/>
          </p:nvPr>
        </p:nvSpPr>
        <p:spPr/>
        <p:txBody>
          <a:bodyPr/>
          <a:lstStyle/>
          <a:p>
            <a:r>
              <a:rPr lang="en-US" dirty="0"/>
              <a:t>DM Matrix</a:t>
            </a:r>
          </a:p>
        </p:txBody>
      </p:sp>
      <p:sp>
        <p:nvSpPr>
          <p:cNvPr id="3" name="Content Placeholder 2">
            <a:extLst>
              <a:ext uri="{FF2B5EF4-FFF2-40B4-BE49-F238E27FC236}">
                <a16:creationId xmlns:a16="http://schemas.microsoft.com/office/drawing/2014/main" id="{7A57396A-ED3F-C441-84E5-198701F138D7}"/>
              </a:ext>
            </a:extLst>
          </p:cNvPr>
          <p:cNvSpPr>
            <a:spLocks noGrp="1"/>
          </p:cNvSpPr>
          <p:nvPr>
            <p:ph idx="1"/>
          </p:nvPr>
        </p:nvSpPr>
        <p:spPr/>
        <p:txBody>
          <a:bodyPr>
            <a:normAutofit/>
          </a:bodyPr>
          <a:lstStyle/>
          <a:p>
            <a:pPr marL="342900" indent="-342900">
              <a:lnSpc>
                <a:spcPct val="100000"/>
              </a:lnSpc>
              <a:buFont typeface="Arial" panose="020B0604020202020204" pitchFamily="34" charset="0"/>
              <a:buChar char="•"/>
            </a:pPr>
            <a:r>
              <a:rPr lang="en-US" dirty="0"/>
              <a:t>Modular, expandable audio </a:t>
            </a:r>
            <a:br>
              <a:rPr lang="en-US" dirty="0"/>
            </a:br>
            <a:r>
              <a:rPr lang="en-US" dirty="0"/>
              <a:t>and video switching</a:t>
            </a:r>
          </a:p>
          <a:p>
            <a:pPr marL="342900" indent="-342900">
              <a:lnSpc>
                <a:spcPct val="100000"/>
              </a:lnSpc>
              <a:buFont typeface="Arial" panose="020B0604020202020204" pitchFamily="34" charset="0"/>
              <a:buChar char="•"/>
            </a:pPr>
            <a:r>
              <a:rPr lang="en-US" dirty="0"/>
              <a:t>Configurable to accommodate any combination of digital sources, including 4K60 4:4:4 HDR, and analog </a:t>
            </a:r>
          </a:p>
          <a:p>
            <a:pPr marL="342900" indent="-342900">
              <a:lnSpc>
                <a:spcPct val="100000"/>
              </a:lnSpc>
              <a:buFont typeface="Arial" panose="020B0604020202020204" pitchFamily="34" charset="0"/>
              <a:buChar char="•"/>
            </a:pPr>
            <a:r>
              <a:rPr lang="en-US" dirty="0"/>
              <a:t>Only solution that offers ability to integrate copper, fiber, and streaming on single chassis </a:t>
            </a:r>
          </a:p>
        </p:txBody>
      </p:sp>
    </p:spTree>
    <p:extLst>
      <p:ext uri="{BB962C8B-B14F-4D97-AF65-F5344CB8AC3E}">
        <p14:creationId xmlns:p14="http://schemas.microsoft.com/office/powerpoint/2010/main" val="145487308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DD96-EF1A-8247-BF52-C5A473FA506F}"/>
              </a:ext>
            </a:extLst>
          </p:cNvPr>
          <p:cNvSpPr>
            <a:spLocks noGrp="1"/>
          </p:cNvSpPr>
          <p:nvPr>
            <p:ph type="title"/>
          </p:nvPr>
        </p:nvSpPr>
        <p:spPr/>
        <p:txBody>
          <a:bodyPr/>
          <a:lstStyle/>
          <a:p>
            <a:r>
              <a:rPr lang="en-US" b="1" dirty="0"/>
              <a:t>Crestron </a:t>
            </a:r>
            <a:r>
              <a:rPr lang="en-US" b="1" dirty="0" err="1"/>
              <a:t>DigitalMedia</a:t>
            </a:r>
            <a:r>
              <a:rPr lang="en-US" sz="1800" b="1" baseline="30000" dirty="0"/>
              <a:t>™</a:t>
            </a:r>
            <a:br>
              <a:rPr lang="en-US" sz="2400" b="1" baseline="30000" dirty="0"/>
            </a:br>
            <a:br>
              <a:rPr lang="en-US" sz="2400" b="1" baseline="30000" dirty="0"/>
            </a:br>
            <a:r>
              <a:rPr lang="en-US" sz="2600" baseline="30000" dirty="0"/>
              <a:t>The send any content anywhere solution</a:t>
            </a:r>
          </a:p>
        </p:txBody>
      </p:sp>
    </p:spTree>
    <p:extLst>
      <p:ext uri="{BB962C8B-B14F-4D97-AF65-F5344CB8AC3E}">
        <p14:creationId xmlns:p14="http://schemas.microsoft.com/office/powerpoint/2010/main" val="22967670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7CDE770-8BD2-3E47-8B27-1AA466ABE4C7}"/>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88412" b="-88412"/>
          <a:stretch/>
        </p:blipFill>
        <p:spPr/>
      </p:pic>
      <p:sp>
        <p:nvSpPr>
          <p:cNvPr id="2" name="Title 1">
            <a:extLst>
              <a:ext uri="{FF2B5EF4-FFF2-40B4-BE49-F238E27FC236}">
                <a16:creationId xmlns:a16="http://schemas.microsoft.com/office/drawing/2014/main" id="{698C92F6-2E3C-7541-834D-0701F52F5F66}"/>
              </a:ext>
            </a:extLst>
          </p:cNvPr>
          <p:cNvSpPr>
            <a:spLocks noGrp="1"/>
          </p:cNvSpPr>
          <p:nvPr>
            <p:ph type="title"/>
          </p:nvPr>
        </p:nvSpPr>
        <p:spPr>
          <a:xfrm>
            <a:off x="342900" y="304800"/>
            <a:ext cx="5067300" cy="838199"/>
          </a:xfrm>
        </p:spPr>
        <p:txBody>
          <a:bodyPr/>
          <a:lstStyle/>
          <a:p>
            <a:r>
              <a:rPr lang="en-US" dirty="0"/>
              <a:t>DM Matrix: Key features</a:t>
            </a:r>
          </a:p>
        </p:txBody>
      </p:sp>
      <p:sp>
        <p:nvSpPr>
          <p:cNvPr id="3" name="Content Placeholder 2">
            <a:extLst>
              <a:ext uri="{FF2B5EF4-FFF2-40B4-BE49-F238E27FC236}">
                <a16:creationId xmlns:a16="http://schemas.microsoft.com/office/drawing/2014/main" id="{ED257AEF-D37F-9D4C-8605-480B0911471F}"/>
              </a:ext>
            </a:extLst>
          </p:cNvPr>
          <p:cNvSpPr>
            <a:spLocks noGrp="1"/>
          </p:cNvSpPr>
          <p:nvPr>
            <p:ph idx="1"/>
          </p:nvPr>
        </p:nvSpPr>
        <p:spPr/>
        <p:txBody>
          <a:bodyPr/>
          <a:lstStyle/>
          <a:p>
            <a:pPr marL="182880" lvl="2" indent="0">
              <a:buNone/>
            </a:pPr>
            <a:r>
              <a:rPr lang="en-US" sz="2400" b="1" dirty="0">
                <a:solidFill>
                  <a:schemeClr val="bg2"/>
                </a:solidFill>
              </a:rPr>
              <a:t>Scalable and modular</a:t>
            </a:r>
          </a:p>
          <a:p>
            <a:pPr lvl="2"/>
            <a:r>
              <a:rPr lang="en-US" dirty="0"/>
              <a:t>Choose your frame</a:t>
            </a:r>
          </a:p>
          <a:p>
            <a:pPr lvl="2"/>
            <a:r>
              <a:rPr lang="en-US" dirty="0"/>
              <a:t>Choose your input cards</a:t>
            </a:r>
          </a:p>
          <a:p>
            <a:pPr lvl="2"/>
            <a:r>
              <a:rPr lang="en-US" dirty="0"/>
              <a:t>Choose your output cards</a:t>
            </a:r>
          </a:p>
          <a:p>
            <a:pPr lvl="2"/>
            <a:r>
              <a:rPr lang="en-US" dirty="0"/>
              <a:t>Choose your endpoints</a:t>
            </a:r>
          </a:p>
          <a:p>
            <a:pPr lvl="2"/>
            <a:r>
              <a:rPr lang="en-US" dirty="0"/>
              <a:t>Upgrade and evolve as needed</a:t>
            </a:r>
          </a:p>
        </p:txBody>
      </p:sp>
    </p:spTree>
    <p:extLst>
      <p:ext uri="{BB962C8B-B14F-4D97-AF65-F5344CB8AC3E}">
        <p14:creationId xmlns:p14="http://schemas.microsoft.com/office/powerpoint/2010/main" val="184797048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A7E2-AE3D-0D45-8D0E-D55453B2A4C8}"/>
              </a:ext>
            </a:extLst>
          </p:cNvPr>
          <p:cNvSpPr>
            <a:spLocks noGrp="1"/>
          </p:cNvSpPr>
          <p:nvPr>
            <p:ph type="title"/>
          </p:nvPr>
        </p:nvSpPr>
        <p:spPr/>
        <p:txBody>
          <a:bodyPr/>
          <a:lstStyle/>
          <a:p>
            <a:r>
              <a:rPr lang="en-US" dirty="0"/>
              <a:t>DM Matrix: Success Stories</a:t>
            </a:r>
          </a:p>
        </p:txBody>
      </p:sp>
      <p:sp>
        <p:nvSpPr>
          <p:cNvPr id="3" name="Content Placeholder 2">
            <a:extLst>
              <a:ext uri="{FF2B5EF4-FFF2-40B4-BE49-F238E27FC236}">
                <a16:creationId xmlns:a16="http://schemas.microsoft.com/office/drawing/2014/main" id="{393D3647-B338-0E40-BC1C-6C817631C67D}"/>
              </a:ext>
            </a:extLst>
          </p:cNvPr>
          <p:cNvSpPr>
            <a:spLocks noGrp="1"/>
          </p:cNvSpPr>
          <p:nvPr>
            <p:ph idx="1"/>
          </p:nvPr>
        </p:nvSpPr>
        <p:spPr/>
        <p:txBody>
          <a:bodyPr>
            <a:normAutofit/>
          </a:bodyPr>
          <a:lstStyle/>
          <a:p>
            <a:pPr>
              <a:lnSpc>
                <a:spcPct val="110000"/>
              </a:lnSpc>
              <a:spcBef>
                <a:spcPts val="0"/>
              </a:spcBef>
            </a:pPr>
            <a:r>
              <a:rPr lang="en-US" dirty="0">
                <a:hlinkClick r:id="rId2"/>
              </a:rPr>
              <a:t>Shopify</a:t>
            </a:r>
            <a:r>
              <a:rPr lang="en-US" dirty="0"/>
              <a:t> </a:t>
            </a:r>
          </a:p>
          <a:p>
            <a:pPr>
              <a:lnSpc>
                <a:spcPct val="110000"/>
              </a:lnSpc>
              <a:spcBef>
                <a:spcPts val="0"/>
              </a:spcBef>
            </a:pPr>
            <a:r>
              <a:rPr lang="en-US" sz="2000" b="0" dirty="0">
                <a:solidFill>
                  <a:schemeClr val="tx1"/>
                </a:solidFill>
              </a:rPr>
              <a:t>DM has helped Shopify create a workspace that not only helps employees be more productive, but also optimizes meeting space usage.</a:t>
            </a:r>
            <a:r>
              <a:rPr lang="en-US" dirty="0"/>
              <a:t> </a:t>
            </a:r>
          </a:p>
          <a:p>
            <a:pPr>
              <a:spcBef>
                <a:spcPts val="0"/>
              </a:spcBef>
            </a:pPr>
            <a:endParaRPr lang="en-US" b="0" dirty="0">
              <a:solidFill>
                <a:schemeClr val="tx1"/>
              </a:solidFill>
            </a:endParaRPr>
          </a:p>
          <a:p>
            <a:pPr>
              <a:spcBef>
                <a:spcPts val="0"/>
              </a:spcBef>
            </a:pPr>
            <a:r>
              <a:rPr lang="en-US" dirty="0">
                <a:hlinkClick r:id="rId3"/>
              </a:rPr>
              <a:t>White &amp; Case LLP</a:t>
            </a:r>
            <a:r>
              <a:rPr lang="en-US" dirty="0"/>
              <a:t>  </a:t>
            </a:r>
          </a:p>
          <a:p>
            <a:pPr>
              <a:lnSpc>
                <a:spcPct val="100000"/>
              </a:lnSpc>
              <a:spcBef>
                <a:spcPts val="0"/>
              </a:spcBef>
            </a:pPr>
            <a:r>
              <a:rPr lang="en-US" sz="2000" b="0" dirty="0">
                <a:solidFill>
                  <a:schemeClr val="tx1"/>
                </a:solidFill>
              </a:rPr>
              <a:t>The verdict is in: DM makes meetings better at leading global law firm.</a:t>
            </a:r>
            <a:r>
              <a:rPr lang="en-US" sz="2000" dirty="0"/>
              <a:t> </a:t>
            </a:r>
          </a:p>
          <a:p>
            <a:pPr>
              <a:lnSpc>
                <a:spcPct val="100000"/>
              </a:lnSpc>
              <a:spcBef>
                <a:spcPts val="0"/>
              </a:spcBef>
            </a:pPr>
            <a:endParaRPr lang="en-US" b="0" dirty="0">
              <a:solidFill>
                <a:schemeClr val="tx1"/>
              </a:solidFill>
            </a:endParaRPr>
          </a:p>
          <a:p>
            <a:pPr>
              <a:lnSpc>
                <a:spcPct val="100000"/>
              </a:lnSpc>
              <a:spcBef>
                <a:spcPts val="0"/>
              </a:spcBef>
            </a:pPr>
            <a:r>
              <a:rPr lang="en-US" dirty="0">
                <a:hlinkClick r:id="rId4"/>
              </a:rPr>
              <a:t>Los Angeles Memorial Coliseum</a:t>
            </a:r>
            <a:r>
              <a:rPr lang="en-US" dirty="0"/>
              <a:t> </a:t>
            </a:r>
          </a:p>
          <a:p>
            <a:pPr>
              <a:lnSpc>
                <a:spcPct val="110000"/>
              </a:lnSpc>
              <a:spcBef>
                <a:spcPts val="0"/>
              </a:spcBef>
            </a:pPr>
            <a:r>
              <a:rPr lang="en-US" sz="2000" b="0" dirty="0">
                <a:solidFill>
                  <a:schemeClr val="tx1"/>
                </a:solidFill>
              </a:rPr>
              <a:t>On gamedays, having reliable AV technology is everything. It’s why USC chose DM for its LA Coliseum upgrade project. </a:t>
            </a:r>
          </a:p>
        </p:txBody>
      </p:sp>
      <p:pic>
        <p:nvPicPr>
          <p:cNvPr id="7" name="Picture Placeholder 5">
            <a:extLst>
              <a:ext uri="{FF2B5EF4-FFF2-40B4-BE49-F238E27FC236}">
                <a16:creationId xmlns:a16="http://schemas.microsoft.com/office/drawing/2014/main" id="{F8D765C4-511D-E642-91AE-E2E055734DEA}"/>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t="131" b="131"/>
          <a:stretch/>
        </p:blipFill>
        <p:spPr/>
      </p:pic>
    </p:spTree>
    <p:extLst>
      <p:ext uri="{BB962C8B-B14F-4D97-AF65-F5344CB8AC3E}">
        <p14:creationId xmlns:p14="http://schemas.microsoft.com/office/powerpoint/2010/main" val="7648591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DD96-EF1A-8247-BF52-C5A473FA506F}"/>
              </a:ext>
            </a:extLst>
          </p:cNvPr>
          <p:cNvSpPr>
            <a:spLocks noGrp="1"/>
          </p:cNvSpPr>
          <p:nvPr>
            <p:ph type="title"/>
          </p:nvPr>
        </p:nvSpPr>
        <p:spPr/>
        <p:txBody>
          <a:bodyPr>
            <a:normAutofit/>
          </a:bodyPr>
          <a:lstStyle/>
          <a:p>
            <a:r>
              <a:rPr lang="en-US" sz="4000" b="1" baseline="30000" dirty="0"/>
              <a:t>AV-over-IP</a:t>
            </a:r>
            <a:endParaRPr lang="en-US" sz="4000" baseline="30000" dirty="0"/>
          </a:p>
        </p:txBody>
      </p:sp>
    </p:spTree>
    <p:extLst>
      <p:ext uri="{BB962C8B-B14F-4D97-AF65-F5344CB8AC3E}">
        <p14:creationId xmlns:p14="http://schemas.microsoft.com/office/powerpoint/2010/main" val="279090617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7BD31-2C2D-F345-B7CC-0B18C6E6A9B3}"/>
              </a:ext>
            </a:extLst>
          </p:cNvPr>
          <p:cNvSpPr>
            <a:spLocks noGrp="1"/>
          </p:cNvSpPr>
          <p:nvPr>
            <p:ph type="title"/>
          </p:nvPr>
        </p:nvSpPr>
        <p:spPr/>
        <p:txBody>
          <a:bodyPr/>
          <a:lstStyle/>
          <a:p>
            <a:r>
              <a:rPr lang="en-US" dirty="0"/>
              <a:t>AV-over-IP</a:t>
            </a:r>
          </a:p>
        </p:txBody>
      </p:sp>
      <p:sp>
        <p:nvSpPr>
          <p:cNvPr id="3" name="Content Placeholder 2">
            <a:extLst>
              <a:ext uri="{FF2B5EF4-FFF2-40B4-BE49-F238E27FC236}">
                <a16:creationId xmlns:a16="http://schemas.microsoft.com/office/drawing/2014/main" id="{EA42CE44-BFB3-744B-B9B8-6826D849FA72}"/>
              </a:ext>
            </a:extLst>
          </p:cNvPr>
          <p:cNvSpPr>
            <a:spLocks noGrp="1"/>
          </p:cNvSpPr>
          <p:nvPr>
            <p:ph idx="1"/>
          </p:nvPr>
        </p:nvSpPr>
        <p:spPr/>
        <p:txBody>
          <a:bodyPr>
            <a:normAutofit fontScale="92500"/>
          </a:bodyPr>
          <a:lstStyle/>
          <a:p>
            <a:pPr>
              <a:lnSpc>
                <a:spcPct val="110000"/>
              </a:lnSpc>
            </a:pPr>
            <a:r>
              <a:rPr lang="en-US" dirty="0"/>
              <a:t>What to look for:</a:t>
            </a:r>
          </a:p>
          <a:p>
            <a:pPr lvl="2">
              <a:lnSpc>
                <a:spcPct val="110000"/>
              </a:lnSpc>
            </a:pPr>
            <a:r>
              <a:rPr lang="en-US" dirty="0"/>
              <a:t>Asymmetrically scalable – few inputs-to-many-outputs and vice versa</a:t>
            </a:r>
          </a:p>
          <a:p>
            <a:pPr lvl="2">
              <a:lnSpc>
                <a:spcPct val="110000"/>
              </a:lnSpc>
            </a:pPr>
            <a:r>
              <a:rPr lang="en-US" dirty="0"/>
              <a:t>Leverages existing 1Gb infrastructure and latest network security protocols</a:t>
            </a:r>
          </a:p>
          <a:p>
            <a:pPr lvl="2">
              <a:lnSpc>
                <a:spcPct val="110000"/>
              </a:lnSpc>
            </a:pPr>
            <a:r>
              <a:rPr lang="en-US" dirty="0"/>
              <a:t>Video quality the same as the source</a:t>
            </a:r>
          </a:p>
          <a:p>
            <a:pPr lvl="2">
              <a:lnSpc>
                <a:spcPct val="110000"/>
              </a:lnSpc>
            </a:pPr>
            <a:r>
              <a:rPr lang="en-US" dirty="0"/>
              <a:t>Supports ALL video sources you might encounter, including 4K60 4:4:4, HDR10, HDR10+ and Dolby Vision</a:t>
            </a:r>
            <a:r>
              <a:rPr lang="en-US" sz="1600" baseline="30000" dirty="0"/>
              <a:t>®</a:t>
            </a:r>
          </a:p>
        </p:txBody>
      </p:sp>
      <p:pic>
        <p:nvPicPr>
          <p:cNvPr id="6" name="Picture Placeholder 5">
            <a:extLst>
              <a:ext uri="{FF2B5EF4-FFF2-40B4-BE49-F238E27FC236}">
                <a16:creationId xmlns:a16="http://schemas.microsoft.com/office/drawing/2014/main" id="{5C5FAE2A-4363-6241-8DFB-B2F6DA95F90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5410200" y="304800"/>
            <a:ext cx="6438900" cy="5867400"/>
          </a:xfrm>
        </p:spPr>
      </p:pic>
    </p:spTree>
    <p:extLst>
      <p:ext uri="{BB962C8B-B14F-4D97-AF65-F5344CB8AC3E}">
        <p14:creationId xmlns:p14="http://schemas.microsoft.com/office/powerpoint/2010/main" val="361001626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432F1E-A7F3-754D-8F89-C97C5A6D6E4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5410200" y="304800"/>
            <a:ext cx="6438900" cy="5867400"/>
          </a:xfrm>
        </p:spPr>
      </p:pic>
      <p:sp>
        <p:nvSpPr>
          <p:cNvPr id="2" name="Title 1">
            <a:extLst>
              <a:ext uri="{FF2B5EF4-FFF2-40B4-BE49-F238E27FC236}">
                <a16:creationId xmlns:a16="http://schemas.microsoft.com/office/drawing/2014/main" id="{38C7BD31-2C2D-F345-B7CC-0B18C6E6A9B3}"/>
              </a:ext>
            </a:extLst>
          </p:cNvPr>
          <p:cNvSpPr>
            <a:spLocks noGrp="1"/>
          </p:cNvSpPr>
          <p:nvPr>
            <p:ph type="title"/>
          </p:nvPr>
        </p:nvSpPr>
        <p:spPr/>
        <p:txBody>
          <a:bodyPr/>
          <a:lstStyle/>
          <a:p>
            <a:r>
              <a:rPr lang="en-US" dirty="0"/>
              <a:t>AV-over-IP</a:t>
            </a:r>
          </a:p>
        </p:txBody>
      </p:sp>
      <p:sp>
        <p:nvSpPr>
          <p:cNvPr id="3" name="Content Placeholder 2">
            <a:extLst>
              <a:ext uri="{FF2B5EF4-FFF2-40B4-BE49-F238E27FC236}">
                <a16:creationId xmlns:a16="http://schemas.microsoft.com/office/drawing/2014/main" id="{EA42CE44-BFB3-744B-B9B8-6826D849FA72}"/>
              </a:ext>
            </a:extLst>
          </p:cNvPr>
          <p:cNvSpPr>
            <a:spLocks noGrp="1"/>
          </p:cNvSpPr>
          <p:nvPr>
            <p:ph idx="1"/>
          </p:nvPr>
        </p:nvSpPr>
        <p:spPr/>
        <p:txBody>
          <a:bodyPr/>
          <a:lstStyle/>
          <a:p>
            <a:r>
              <a:rPr lang="en-US" dirty="0"/>
              <a:t>What to look for:</a:t>
            </a:r>
          </a:p>
          <a:p>
            <a:pPr lvl="2">
              <a:lnSpc>
                <a:spcPct val="100000"/>
              </a:lnSpc>
            </a:pPr>
            <a:r>
              <a:rPr lang="en-US" dirty="0"/>
              <a:t>Zero perceivable latency</a:t>
            </a:r>
          </a:p>
          <a:p>
            <a:pPr lvl="2">
              <a:lnSpc>
                <a:spcPct val="100000"/>
              </a:lnSpc>
            </a:pPr>
            <a:r>
              <a:rPr lang="en-US" dirty="0"/>
              <a:t>Supports AES67 and Dante</a:t>
            </a:r>
            <a:r>
              <a:rPr lang="en-US" sz="1600" baseline="30000" dirty="0"/>
              <a:t>®</a:t>
            </a:r>
            <a:r>
              <a:rPr lang="en-US" dirty="0"/>
              <a:t> </a:t>
            </a:r>
            <a:br>
              <a:rPr lang="en-US" dirty="0"/>
            </a:br>
            <a:r>
              <a:rPr lang="en-US" dirty="0"/>
              <a:t>audio networking</a:t>
            </a:r>
          </a:p>
          <a:p>
            <a:pPr lvl="2">
              <a:lnSpc>
                <a:spcPct val="100000"/>
              </a:lnSpc>
            </a:pPr>
            <a:r>
              <a:rPr lang="en-US" dirty="0"/>
              <a:t>Supports USB 2.0 and HID</a:t>
            </a:r>
          </a:p>
          <a:p>
            <a:pPr lvl="2">
              <a:lnSpc>
                <a:spcPct val="100000"/>
              </a:lnSpc>
            </a:pPr>
            <a:r>
              <a:rPr lang="en-US" dirty="0"/>
              <a:t>Proven track record in the field</a:t>
            </a:r>
          </a:p>
        </p:txBody>
      </p:sp>
    </p:spTree>
    <p:extLst>
      <p:ext uri="{BB962C8B-B14F-4D97-AF65-F5344CB8AC3E}">
        <p14:creationId xmlns:p14="http://schemas.microsoft.com/office/powerpoint/2010/main" val="53235255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7BD31-2C2D-F345-B7CC-0B18C6E6A9B3}"/>
              </a:ext>
            </a:extLst>
          </p:cNvPr>
          <p:cNvSpPr>
            <a:spLocks noGrp="1"/>
          </p:cNvSpPr>
          <p:nvPr>
            <p:ph type="title"/>
          </p:nvPr>
        </p:nvSpPr>
        <p:spPr/>
        <p:txBody>
          <a:bodyPr/>
          <a:lstStyle/>
          <a:p>
            <a:r>
              <a:rPr lang="en-US" dirty="0"/>
              <a:t>DM NVX AV-over-IP</a:t>
            </a:r>
          </a:p>
        </p:txBody>
      </p:sp>
      <p:sp>
        <p:nvSpPr>
          <p:cNvPr id="3" name="Content Placeholder 2">
            <a:extLst>
              <a:ext uri="{FF2B5EF4-FFF2-40B4-BE49-F238E27FC236}">
                <a16:creationId xmlns:a16="http://schemas.microsoft.com/office/drawing/2014/main" id="{EA42CE44-BFB3-744B-B9B8-6826D849FA72}"/>
              </a:ext>
            </a:extLst>
          </p:cNvPr>
          <p:cNvSpPr>
            <a:spLocks noGrp="1"/>
          </p:cNvSpPr>
          <p:nvPr>
            <p:ph idx="1"/>
          </p:nvPr>
        </p:nvSpPr>
        <p:spPr/>
        <p:txBody>
          <a:bodyPr/>
          <a:lstStyle/>
          <a:p>
            <a:pPr lvl="2">
              <a:lnSpc>
                <a:spcPct val="100000"/>
              </a:lnSpc>
            </a:pPr>
            <a:r>
              <a:rPr lang="en-US" dirty="0"/>
              <a:t>Complete, secure, scalable, </a:t>
            </a:r>
            <a:br>
              <a:rPr lang="en-US" dirty="0"/>
            </a:br>
            <a:r>
              <a:rPr lang="en-US" dirty="0"/>
              <a:t>and managed 1Gb AV-over-IP solution</a:t>
            </a:r>
          </a:p>
          <a:p>
            <a:pPr lvl="2">
              <a:lnSpc>
                <a:spcPct val="100000"/>
              </a:lnSpc>
            </a:pPr>
            <a:r>
              <a:rPr lang="en-US" dirty="0"/>
              <a:t>Delivers image quality as </a:t>
            </a:r>
            <a:br>
              <a:rPr lang="en-US" dirty="0"/>
            </a:br>
            <a:r>
              <a:rPr lang="en-US" dirty="0"/>
              <a:t>good as the source</a:t>
            </a:r>
          </a:p>
          <a:p>
            <a:pPr lvl="2">
              <a:lnSpc>
                <a:spcPct val="100000"/>
              </a:lnSpc>
            </a:pPr>
            <a:r>
              <a:rPr lang="en-US" dirty="0"/>
              <a:t>Deploy, manage, monitor, and evolve at scale via the IoT-based Crestron </a:t>
            </a:r>
            <a:r>
              <a:rPr lang="en-US" dirty="0" err="1"/>
              <a:t>XiO</a:t>
            </a:r>
            <a:r>
              <a:rPr lang="en-US" dirty="0"/>
              <a:t> Cloud</a:t>
            </a:r>
            <a:r>
              <a:rPr lang="en-US" sz="1400" baseline="60000" dirty="0"/>
              <a:t>®</a:t>
            </a:r>
            <a:r>
              <a:rPr lang="en-US" dirty="0"/>
              <a:t> platform </a:t>
            </a:r>
          </a:p>
          <a:p>
            <a:pPr lvl="2">
              <a:lnSpc>
                <a:spcPct val="100000"/>
              </a:lnSpc>
            </a:pPr>
            <a:r>
              <a:rPr lang="en-US" dirty="0"/>
              <a:t>Renowned Crestron reliability</a:t>
            </a:r>
          </a:p>
          <a:p>
            <a:endParaRPr lang="en-US" dirty="0"/>
          </a:p>
        </p:txBody>
      </p:sp>
      <p:pic>
        <p:nvPicPr>
          <p:cNvPr id="10" name="Picture Placeholder 9">
            <a:extLst>
              <a:ext uri="{FF2B5EF4-FFF2-40B4-BE49-F238E27FC236}">
                <a16:creationId xmlns:a16="http://schemas.microsoft.com/office/drawing/2014/main" id="{7E2026B7-F7E0-0B42-A060-6F4DD289C5F8}"/>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t="-49112" b="-49112"/>
          <a:stretch/>
        </p:blipFill>
        <p:spPr/>
      </p:pic>
    </p:spTree>
    <p:extLst>
      <p:ext uri="{BB962C8B-B14F-4D97-AF65-F5344CB8AC3E}">
        <p14:creationId xmlns:p14="http://schemas.microsoft.com/office/powerpoint/2010/main" val="25736935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2858D-E93F-604D-B714-C064B9BC2B0D}"/>
              </a:ext>
            </a:extLst>
          </p:cNvPr>
          <p:cNvSpPr>
            <a:spLocks noGrp="1"/>
          </p:cNvSpPr>
          <p:nvPr>
            <p:ph type="title"/>
          </p:nvPr>
        </p:nvSpPr>
        <p:spPr/>
        <p:txBody>
          <a:bodyPr/>
          <a:lstStyle/>
          <a:p>
            <a:r>
              <a:rPr lang="en-US" dirty="0"/>
              <a:t>The standards you use. The interoperability you want.</a:t>
            </a:r>
          </a:p>
        </p:txBody>
      </p:sp>
      <p:sp>
        <p:nvSpPr>
          <p:cNvPr id="3" name="Text Placeholder 2">
            <a:extLst>
              <a:ext uri="{FF2B5EF4-FFF2-40B4-BE49-F238E27FC236}">
                <a16:creationId xmlns:a16="http://schemas.microsoft.com/office/drawing/2014/main" id="{23133475-79BB-C143-9758-74492F83C15D}"/>
              </a:ext>
            </a:extLst>
          </p:cNvPr>
          <p:cNvSpPr>
            <a:spLocks noGrp="1"/>
          </p:cNvSpPr>
          <p:nvPr>
            <p:ph type="body" idx="1"/>
          </p:nvPr>
        </p:nvSpPr>
        <p:spPr>
          <a:xfrm>
            <a:off x="314490" y="2755792"/>
            <a:ext cx="5524500" cy="416788"/>
          </a:xfrm>
        </p:spPr>
        <p:txBody>
          <a:bodyPr/>
          <a:lstStyle/>
          <a:p>
            <a:r>
              <a:rPr lang="en-US" dirty="0"/>
              <a:t>Standards</a:t>
            </a:r>
          </a:p>
        </p:txBody>
      </p:sp>
      <p:sp>
        <p:nvSpPr>
          <p:cNvPr id="4" name="Content Placeholder 3">
            <a:extLst>
              <a:ext uri="{FF2B5EF4-FFF2-40B4-BE49-F238E27FC236}">
                <a16:creationId xmlns:a16="http://schemas.microsoft.com/office/drawing/2014/main" id="{84FB2B06-FE84-C941-9942-297F8C98FD51}"/>
              </a:ext>
            </a:extLst>
          </p:cNvPr>
          <p:cNvSpPr>
            <a:spLocks noGrp="1"/>
          </p:cNvSpPr>
          <p:nvPr>
            <p:ph sz="half" idx="2"/>
          </p:nvPr>
        </p:nvSpPr>
        <p:spPr>
          <a:xfrm>
            <a:off x="314490" y="3223244"/>
            <a:ext cx="5524500" cy="503492"/>
          </a:xfrm>
        </p:spPr>
        <p:txBody>
          <a:bodyPr>
            <a:noAutofit/>
          </a:bodyPr>
          <a:lstStyle/>
          <a:p>
            <a:r>
              <a:rPr lang="en-US" sz="1800" dirty="0"/>
              <a:t>Broad range of video and audio standards.</a:t>
            </a:r>
          </a:p>
        </p:txBody>
      </p:sp>
      <p:sp>
        <p:nvSpPr>
          <p:cNvPr id="5" name="Text Placeholder 4">
            <a:extLst>
              <a:ext uri="{FF2B5EF4-FFF2-40B4-BE49-F238E27FC236}">
                <a16:creationId xmlns:a16="http://schemas.microsoft.com/office/drawing/2014/main" id="{9B0C1D0C-A56D-3447-9430-3F774917438A}"/>
              </a:ext>
            </a:extLst>
          </p:cNvPr>
          <p:cNvSpPr>
            <a:spLocks noGrp="1"/>
          </p:cNvSpPr>
          <p:nvPr>
            <p:ph type="body" sz="quarter" idx="3"/>
          </p:nvPr>
        </p:nvSpPr>
        <p:spPr>
          <a:xfrm>
            <a:off x="6324598" y="2821387"/>
            <a:ext cx="5524502" cy="416788"/>
          </a:xfrm>
        </p:spPr>
        <p:txBody>
          <a:bodyPr/>
          <a:lstStyle/>
          <a:p>
            <a:r>
              <a:rPr lang="en-US" dirty="0"/>
              <a:t>Extend DM NVX… </a:t>
            </a:r>
          </a:p>
        </p:txBody>
      </p:sp>
      <p:sp>
        <p:nvSpPr>
          <p:cNvPr id="6" name="Content Placeholder 5">
            <a:extLst>
              <a:ext uri="{FF2B5EF4-FFF2-40B4-BE49-F238E27FC236}">
                <a16:creationId xmlns:a16="http://schemas.microsoft.com/office/drawing/2014/main" id="{5B57EE3A-DA5A-384E-95E6-8BEC32BFCBB9}"/>
              </a:ext>
            </a:extLst>
          </p:cNvPr>
          <p:cNvSpPr>
            <a:spLocks noGrp="1"/>
          </p:cNvSpPr>
          <p:nvPr>
            <p:ph sz="quarter" idx="4"/>
          </p:nvPr>
        </p:nvSpPr>
        <p:spPr>
          <a:xfrm>
            <a:off x="6324598" y="3299289"/>
            <a:ext cx="5524500" cy="1248649"/>
          </a:xfrm>
        </p:spPr>
        <p:txBody>
          <a:bodyPr>
            <a:noAutofit/>
          </a:bodyPr>
          <a:lstStyle/>
          <a:p>
            <a:pPr marL="342900" indent="-342900">
              <a:lnSpc>
                <a:spcPct val="100000"/>
              </a:lnSpc>
              <a:buFont typeface="Arial" panose="020B0604020202020204" pitchFamily="34" charset="0"/>
              <a:buChar char="•"/>
            </a:pPr>
            <a:r>
              <a:rPr lang="en-US" sz="1800" dirty="0"/>
              <a:t>Into the world of the most popular displays with a plug-and-play solution: DM-NVX-D80 </a:t>
            </a:r>
            <a:r>
              <a:rPr lang="en-US" sz="1800" dirty="0" err="1"/>
              <a:t>IoAV</a:t>
            </a:r>
            <a:r>
              <a:rPr lang="en-US" sz="1800" dirty="0"/>
              <a:t> decoder</a:t>
            </a:r>
          </a:p>
          <a:p>
            <a:pPr marL="342900" indent="-342900">
              <a:lnSpc>
                <a:spcPct val="100000"/>
              </a:lnSpc>
              <a:buFont typeface="Arial" panose="020B0604020202020204" pitchFamily="34" charset="0"/>
              <a:buChar char="•"/>
            </a:pPr>
            <a:r>
              <a:rPr lang="en-US" sz="1800" dirty="0"/>
              <a:t>With existing DigitalMedia</a:t>
            </a:r>
            <a:r>
              <a:rPr lang="en-US" sz="1200" baseline="30000" dirty="0"/>
              <a:t>™</a:t>
            </a:r>
            <a:r>
              <a:rPr lang="en-US" sz="1800" dirty="0"/>
              <a:t> and </a:t>
            </a:r>
            <a:r>
              <a:rPr lang="en-US" sz="1800" dirty="0" err="1"/>
              <a:t>HDBaseT</a:t>
            </a:r>
            <a:r>
              <a:rPr lang="en-US" sz="1200" baseline="60000" dirty="0"/>
              <a:t>®</a:t>
            </a:r>
            <a:r>
              <a:rPr lang="en-US" sz="1800" dirty="0"/>
              <a:t> systems with the DM-NVX-E760</a:t>
            </a:r>
          </a:p>
        </p:txBody>
      </p:sp>
      <p:sp>
        <p:nvSpPr>
          <p:cNvPr id="25" name="TextBox 24">
            <a:extLst>
              <a:ext uri="{FF2B5EF4-FFF2-40B4-BE49-F238E27FC236}">
                <a16:creationId xmlns:a16="http://schemas.microsoft.com/office/drawing/2014/main" id="{6A69291F-07D1-4F47-92EE-130AE7406E36}"/>
              </a:ext>
            </a:extLst>
          </p:cNvPr>
          <p:cNvSpPr txBox="1"/>
          <p:nvPr/>
        </p:nvSpPr>
        <p:spPr>
          <a:xfrm>
            <a:off x="278394" y="1544148"/>
            <a:ext cx="9399759" cy="757130"/>
          </a:xfrm>
          <a:prstGeom prst="rect">
            <a:avLst/>
          </a:prstGeom>
          <a:noFill/>
        </p:spPr>
        <p:txBody>
          <a:bodyPr wrap="square">
            <a:spAutoFit/>
          </a:bodyPr>
          <a:lstStyle/>
          <a:p>
            <a:pPr>
              <a:lnSpc>
                <a:spcPct val="90000"/>
              </a:lnSpc>
              <a:spcBef>
                <a:spcPts val="1000"/>
              </a:spcBef>
            </a:pPr>
            <a:r>
              <a:rPr lang="en-US" sz="2400" b="1" dirty="0">
                <a:solidFill>
                  <a:schemeClr val="bg2"/>
                </a:solidFill>
              </a:rPr>
              <a:t>DM NVX works with industry standards and systems you have, so you can achieve whatever you want.</a:t>
            </a:r>
          </a:p>
        </p:txBody>
      </p:sp>
      <p:pic>
        <p:nvPicPr>
          <p:cNvPr id="11" name="Picture 10" descr="A close up of a logo&#10;&#10;Description automatically generated">
            <a:extLst>
              <a:ext uri="{FF2B5EF4-FFF2-40B4-BE49-F238E27FC236}">
                <a16:creationId xmlns:a16="http://schemas.microsoft.com/office/drawing/2014/main" id="{9460B3CB-1C5A-416B-B44A-76B5494765C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278393" y="3876863"/>
            <a:ext cx="895350" cy="312515"/>
          </a:xfrm>
          <a:prstGeom prst="rect">
            <a:avLst/>
          </a:prstGeom>
        </p:spPr>
      </p:pic>
      <p:pic>
        <p:nvPicPr>
          <p:cNvPr id="13" name="Picture 12" descr="A close up of a logo&#10;&#10;Description automatically generated">
            <a:extLst>
              <a:ext uri="{FF2B5EF4-FFF2-40B4-BE49-F238E27FC236}">
                <a16:creationId xmlns:a16="http://schemas.microsoft.com/office/drawing/2014/main" id="{F182C56F-5D77-4FD6-8CD4-8700628C528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289361" y="3927469"/>
            <a:ext cx="895350" cy="211303"/>
          </a:xfrm>
          <a:prstGeom prst="rect">
            <a:avLst/>
          </a:prstGeom>
        </p:spPr>
      </p:pic>
      <p:pic>
        <p:nvPicPr>
          <p:cNvPr id="15" name="Picture 14" descr="A close up of a logo&#10;&#10;Description automatically generated">
            <a:extLst>
              <a:ext uri="{FF2B5EF4-FFF2-40B4-BE49-F238E27FC236}">
                <a16:creationId xmlns:a16="http://schemas.microsoft.com/office/drawing/2014/main" id="{71BB14B9-408A-4F9B-9BE4-7CBE285939C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60102" y="3807049"/>
            <a:ext cx="342900" cy="452142"/>
          </a:xfrm>
          <a:prstGeom prst="rect">
            <a:avLst/>
          </a:prstGeom>
        </p:spPr>
      </p:pic>
      <p:pic>
        <p:nvPicPr>
          <p:cNvPr id="17" name="Picture 16" descr="A picture containing sitting, sign, screen, computer&#10;&#10;Description automatically generated">
            <a:extLst>
              <a:ext uri="{FF2B5EF4-FFF2-40B4-BE49-F238E27FC236}">
                <a16:creationId xmlns:a16="http://schemas.microsoft.com/office/drawing/2014/main" id="{C3960793-D503-4042-B171-5BE4805E802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59380" y="4690467"/>
            <a:ext cx="895350" cy="202000"/>
          </a:xfrm>
          <a:prstGeom prst="rect">
            <a:avLst/>
          </a:prstGeom>
        </p:spPr>
      </p:pic>
      <p:pic>
        <p:nvPicPr>
          <p:cNvPr id="19" name="Picture 18" descr="A picture containing sitting, screen, dark, sign&#10;&#10;Description automatically generated">
            <a:extLst>
              <a:ext uri="{FF2B5EF4-FFF2-40B4-BE49-F238E27FC236}">
                <a16:creationId xmlns:a16="http://schemas.microsoft.com/office/drawing/2014/main" id="{7A35B692-E0AE-435E-8694-D936B8018890}"/>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35543" y="4692158"/>
            <a:ext cx="781050" cy="198618"/>
          </a:xfrm>
          <a:prstGeom prst="rect">
            <a:avLst/>
          </a:prstGeom>
        </p:spPr>
      </p:pic>
      <p:pic>
        <p:nvPicPr>
          <p:cNvPr id="20" name="Picture 19" descr="A picture containing dark, photo, lit, sitting&#10;&#10;Description automatically generated">
            <a:extLst>
              <a:ext uri="{FF2B5EF4-FFF2-40B4-BE49-F238E27FC236}">
                <a16:creationId xmlns:a16="http://schemas.microsoft.com/office/drawing/2014/main" id="{49B960CB-2CBB-4C20-899F-EA843CC84C92}"/>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2697517" y="4693412"/>
            <a:ext cx="911766" cy="196110"/>
          </a:xfrm>
          <a:prstGeom prst="rect">
            <a:avLst/>
          </a:prstGeom>
        </p:spPr>
      </p:pic>
      <p:pic>
        <p:nvPicPr>
          <p:cNvPr id="21" name="Picture 20" descr="A close up of a sign&#10;&#10;Description automatically generated">
            <a:extLst>
              <a:ext uri="{FF2B5EF4-FFF2-40B4-BE49-F238E27FC236}">
                <a16:creationId xmlns:a16="http://schemas.microsoft.com/office/drawing/2014/main" id="{359E5C81-46DC-4BBA-A069-4D1EF125564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71070" y="3887138"/>
            <a:ext cx="1028700" cy="291965"/>
          </a:xfrm>
          <a:prstGeom prst="rect">
            <a:avLst/>
          </a:prstGeom>
        </p:spPr>
      </p:pic>
      <p:pic>
        <p:nvPicPr>
          <p:cNvPr id="24" name="Picture 23" descr="A picture containing object, clock, fence&#10;&#10;Description automatically generated">
            <a:extLst>
              <a:ext uri="{FF2B5EF4-FFF2-40B4-BE49-F238E27FC236}">
                <a16:creationId xmlns:a16="http://schemas.microsoft.com/office/drawing/2014/main" id="{81F78699-E29A-4FCF-9A1C-F827D95C601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4986130" y="3815529"/>
            <a:ext cx="816764" cy="435182"/>
          </a:xfrm>
          <a:prstGeom prst="rect">
            <a:avLst/>
          </a:prstGeom>
        </p:spPr>
      </p:pic>
      <p:pic>
        <p:nvPicPr>
          <p:cNvPr id="31" name="Picture 30" descr="A close up of a logo&#10;&#10;Description automatically generated">
            <a:extLst>
              <a:ext uri="{FF2B5EF4-FFF2-40B4-BE49-F238E27FC236}">
                <a16:creationId xmlns:a16="http://schemas.microsoft.com/office/drawing/2014/main" id="{F9574B4F-52EE-4CB7-9A22-7C1A6CC41371}"/>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3952070" y="4636552"/>
            <a:ext cx="647700" cy="309831"/>
          </a:xfrm>
          <a:prstGeom prst="rect">
            <a:avLst/>
          </a:prstGeom>
        </p:spPr>
      </p:pic>
    </p:spTree>
    <p:extLst>
      <p:ext uri="{BB962C8B-B14F-4D97-AF65-F5344CB8AC3E}">
        <p14:creationId xmlns:p14="http://schemas.microsoft.com/office/powerpoint/2010/main" val="292357306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8AF4711-7842-1441-8C86-54C32CD6FEC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342900" y="1143000"/>
            <a:ext cx="4838700" cy="5029200"/>
          </a:xfrm>
        </p:spPr>
      </p:pic>
      <p:sp>
        <p:nvSpPr>
          <p:cNvPr id="2" name="Title 1">
            <a:extLst>
              <a:ext uri="{FF2B5EF4-FFF2-40B4-BE49-F238E27FC236}">
                <a16:creationId xmlns:a16="http://schemas.microsoft.com/office/drawing/2014/main" id="{38C7BD31-2C2D-F345-B7CC-0B18C6E6A9B3}"/>
              </a:ext>
            </a:extLst>
          </p:cNvPr>
          <p:cNvSpPr>
            <a:spLocks noGrp="1"/>
          </p:cNvSpPr>
          <p:nvPr>
            <p:ph type="title"/>
          </p:nvPr>
        </p:nvSpPr>
        <p:spPr/>
        <p:txBody>
          <a:bodyPr/>
          <a:lstStyle/>
          <a:p>
            <a:r>
              <a:rPr lang="en-US" dirty="0"/>
              <a:t>DM NVX: Success Stories/Testimonials</a:t>
            </a:r>
          </a:p>
        </p:txBody>
      </p:sp>
      <p:sp>
        <p:nvSpPr>
          <p:cNvPr id="3" name="Content Placeholder 2">
            <a:extLst>
              <a:ext uri="{FF2B5EF4-FFF2-40B4-BE49-F238E27FC236}">
                <a16:creationId xmlns:a16="http://schemas.microsoft.com/office/drawing/2014/main" id="{EA42CE44-BFB3-744B-B9B8-6826D849FA72}"/>
              </a:ext>
            </a:extLst>
          </p:cNvPr>
          <p:cNvSpPr>
            <a:spLocks noGrp="1"/>
          </p:cNvSpPr>
          <p:nvPr>
            <p:ph idx="1"/>
          </p:nvPr>
        </p:nvSpPr>
        <p:spPr/>
        <p:txBody>
          <a:bodyPr>
            <a:normAutofit/>
          </a:bodyPr>
          <a:lstStyle/>
          <a:p>
            <a:pPr>
              <a:lnSpc>
                <a:spcPct val="100000"/>
              </a:lnSpc>
              <a:spcBef>
                <a:spcPts val="0"/>
              </a:spcBef>
            </a:pPr>
            <a:r>
              <a:rPr lang="en-US" dirty="0">
                <a:hlinkClick r:id="rId3"/>
              </a:rPr>
              <a:t>Peppermill</a:t>
            </a:r>
            <a:r>
              <a:rPr lang="en-US" sz="1400" baseline="80000" dirty="0">
                <a:hlinkClick r:id="rId3"/>
              </a:rPr>
              <a:t>®</a:t>
            </a:r>
            <a:r>
              <a:rPr lang="en-US" dirty="0">
                <a:hlinkClick r:id="rId3"/>
              </a:rPr>
              <a:t> Resort Spa Casino</a:t>
            </a:r>
            <a:r>
              <a:rPr lang="en-US" dirty="0"/>
              <a:t> </a:t>
            </a:r>
          </a:p>
          <a:p>
            <a:pPr>
              <a:lnSpc>
                <a:spcPct val="100000"/>
              </a:lnSpc>
              <a:spcBef>
                <a:spcPts val="0"/>
              </a:spcBef>
            </a:pPr>
            <a:r>
              <a:rPr lang="en-US" sz="2000" b="0" dirty="0">
                <a:solidFill>
                  <a:schemeClr val="tx1"/>
                </a:solidFill>
              </a:rPr>
              <a:t>From the guest rooms to the casino, DM NVX technology ensures that this show stopping casino resort is truly one to remember.</a:t>
            </a:r>
          </a:p>
          <a:p>
            <a:pPr>
              <a:lnSpc>
                <a:spcPct val="100000"/>
              </a:lnSpc>
              <a:spcBef>
                <a:spcPts val="0"/>
              </a:spcBef>
            </a:pPr>
            <a:endParaRPr lang="en-US" b="0" dirty="0">
              <a:solidFill>
                <a:schemeClr val="tx1"/>
              </a:solidFill>
            </a:endParaRPr>
          </a:p>
          <a:p>
            <a:pPr>
              <a:lnSpc>
                <a:spcPct val="100000"/>
              </a:lnSpc>
              <a:spcBef>
                <a:spcPts val="0"/>
              </a:spcBef>
            </a:pPr>
            <a:r>
              <a:rPr lang="en-US" dirty="0">
                <a:hlinkClick r:id="rId4"/>
              </a:rPr>
              <a:t>The University of Notre Dame</a:t>
            </a:r>
            <a:r>
              <a:rPr lang="en-US" dirty="0"/>
              <a:t> </a:t>
            </a:r>
          </a:p>
          <a:p>
            <a:pPr>
              <a:lnSpc>
                <a:spcPct val="100000"/>
              </a:lnSpc>
              <a:spcBef>
                <a:spcPts val="0"/>
              </a:spcBef>
            </a:pPr>
            <a:r>
              <a:rPr lang="en-US" sz="2000" b="0" dirty="0">
                <a:solidFill>
                  <a:schemeClr val="tx1"/>
                </a:solidFill>
              </a:rPr>
              <a:t>DM NVX technology has transformed learning at the school known for the “Golden Dome.”</a:t>
            </a:r>
          </a:p>
          <a:p>
            <a:pPr>
              <a:lnSpc>
                <a:spcPct val="100000"/>
              </a:lnSpc>
              <a:spcBef>
                <a:spcPts val="0"/>
              </a:spcBef>
            </a:pPr>
            <a:endParaRPr lang="en-US" b="0" dirty="0">
              <a:solidFill>
                <a:schemeClr val="tx1"/>
              </a:solidFill>
            </a:endParaRPr>
          </a:p>
          <a:p>
            <a:pPr>
              <a:lnSpc>
                <a:spcPct val="100000"/>
              </a:lnSpc>
              <a:spcBef>
                <a:spcPts val="0"/>
              </a:spcBef>
            </a:pPr>
            <a:r>
              <a:rPr lang="en-US" dirty="0">
                <a:hlinkClick r:id="rId5"/>
              </a:rPr>
              <a:t>Statue of Liberty Museum</a:t>
            </a:r>
            <a:r>
              <a:rPr lang="en-US" dirty="0"/>
              <a:t> </a:t>
            </a:r>
          </a:p>
          <a:p>
            <a:pPr>
              <a:lnSpc>
                <a:spcPct val="100000"/>
              </a:lnSpc>
              <a:spcBef>
                <a:spcPts val="0"/>
              </a:spcBef>
            </a:pPr>
            <a:r>
              <a:rPr lang="en-US" sz="2000" b="0" dirty="0">
                <a:solidFill>
                  <a:schemeClr val="tx1"/>
                </a:solidFill>
              </a:rPr>
              <a:t>DM NVX technology helps deliver content in a way that enhances the experience of thousands of daily visitors.</a:t>
            </a:r>
          </a:p>
          <a:p>
            <a:endParaRPr lang="en-US" dirty="0"/>
          </a:p>
        </p:txBody>
      </p:sp>
    </p:spTree>
    <p:extLst>
      <p:ext uri="{BB962C8B-B14F-4D97-AF65-F5344CB8AC3E}">
        <p14:creationId xmlns:p14="http://schemas.microsoft.com/office/powerpoint/2010/main" val="331863653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FFE84-0017-AC4F-9030-F71004B87BA2}"/>
              </a:ext>
            </a:extLst>
          </p:cNvPr>
          <p:cNvSpPr>
            <a:spLocks noGrp="1"/>
          </p:cNvSpPr>
          <p:nvPr>
            <p:ph type="title"/>
          </p:nvPr>
        </p:nvSpPr>
        <p:spPr/>
        <p:txBody>
          <a:bodyPr/>
          <a:lstStyle/>
          <a:p>
            <a:r>
              <a:rPr lang="en-US" dirty="0"/>
              <a:t>There’s a DM solution for every need</a:t>
            </a:r>
          </a:p>
        </p:txBody>
      </p:sp>
      <p:pic>
        <p:nvPicPr>
          <p:cNvPr id="4" name="Picture Placeholder 5">
            <a:extLst>
              <a:ext uri="{FF2B5EF4-FFF2-40B4-BE49-F238E27FC236}">
                <a16:creationId xmlns:a16="http://schemas.microsoft.com/office/drawing/2014/main" id="{8F9FED5F-2007-BB4E-AE63-B0C0F4D9EC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44237" y="1833443"/>
            <a:ext cx="3042479" cy="2599662"/>
          </a:xfrm>
          <a:prstGeom prst="rect">
            <a:avLst/>
          </a:prstGeom>
        </p:spPr>
      </p:pic>
      <p:sp>
        <p:nvSpPr>
          <p:cNvPr id="5" name="TextBox 4">
            <a:extLst>
              <a:ext uri="{FF2B5EF4-FFF2-40B4-BE49-F238E27FC236}">
                <a16:creationId xmlns:a16="http://schemas.microsoft.com/office/drawing/2014/main" id="{03A0A614-2D99-C34C-AD4E-9B8174646D86}"/>
              </a:ext>
            </a:extLst>
          </p:cNvPr>
          <p:cNvSpPr txBox="1"/>
          <p:nvPr/>
        </p:nvSpPr>
        <p:spPr>
          <a:xfrm>
            <a:off x="8044406" y="4684238"/>
            <a:ext cx="3613233" cy="646331"/>
          </a:xfrm>
          <a:prstGeom prst="rect">
            <a:avLst/>
          </a:prstGeom>
          <a:noFill/>
        </p:spPr>
        <p:txBody>
          <a:bodyPr wrap="none" rtlCol="0">
            <a:spAutoFit/>
          </a:bodyPr>
          <a:lstStyle/>
          <a:p>
            <a:r>
              <a:rPr lang="en-US" dirty="0"/>
              <a:t>to a scalable AV-over-IP network </a:t>
            </a:r>
            <a:br>
              <a:rPr lang="en-US" dirty="0"/>
            </a:br>
            <a:r>
              <a:rPr lang="en-US" dirty="0"/>
              <a:t>with centralized management</a:t>
            </a:r>
          </a:p>
        </p:txBody>
      </p:sp>
      <p:sp>
        <p:nvSpPr>
          <p:cNvPr id="6" name="TextBox 5">
            <a:extLst>
              <a:ext uri="{FF2B5EF4-FFF2-40B4-BE49-F238E27FC236}">
                <a16:creationId xmlns:a16="http://schemas.microsoft.com/office/drawing/2014/main" id="{3FB5D7CD-20B0-4849-B863-7EA3B17FB454}"/>
              </a:ext>
            </a:extLst>
          </p:cNvPr>
          <p:cNvSpPr txBox="1"/>
          <p:nvPr/>
        </p:nvSpPr>
        <p:spPr>
          <a:xfrm>
            <a:off x="4342646" y="4684238"/>
            <a:ext cx="2646878" cy="646331"/>
          </a:xfrm>
          <a:prstGeom prst="rect">
            <a:avLst/>
          </a:prstGeom>
          <a:noFill/>
        </p:spPr>
        <p:txBody>
          <a:bodyPr wrap="none" rtlCol="0">
            <a:spAutoFit/>
          </a:bodyPr>
          <a:lstStyle/>
          <a:p>
            <a:r>
              <a:rPr lang="en-US" dirty="0"/>
              <a:t>to a complete all-in-one </a:t>
            </a:r>
            <a:br>
              <a:rPr lang="en-US" dirty="0"/>
            </a:br>
            <a:r>
              <a:rPr lang="en-US" dirty="0"/>
              <a:t>room system…</a:t>
            </a:r>
          </a:p>
        </p:txBody>
      </p:sp>
      <p:sp>
        <p:nvSpPr>
          <p:cNvPr id="7" name="TextBox 6">
            <a:extLst>
              <a:ext uri="{FF2B5EF4-FFF2-40B4-BE49-F238E27FC236}">
                <a16:creationId xmlns:a16="http://schemas.microsoft.com/office/drawing/2014/main" id="{2DA6A0D7-05DF-944D-9EAF-A61A0E711254}"/>
              </a:ext>
            </a:extLst>
          </p:cNvPr>
          <p:cNvSpPr txBox="1"/>
          <p:nvPr/>
        </p:nvSpPr>
        <p:spPr>
          <a:xfrm>
            <a:off x="671331" y="4684239"/>
            <a:ext cx="2044149" cy="646331"/>
          </a:xfrm>
          <a:prstGeom prst="rect">
            <a:avLst/>
          </a:prstGeom>
          <a:noFill/>
        </p:spPr>
        <p:txBody>
          <a:bodyPr wrap="none" rtlCol="0">
            <a:spAutoFit/>
          </a:bodyPr>
          <a:lstStyle/>
          <a:p>
            <a:r>
              <a:rPr lang="en-US" dirty="0"/>
              <a:t>From control and </a:t>
            </a:r>
            <a:br>
              <a:rPr lang="en-US" dirty="0"/>
            </a:br>
            <a:r>
              <a:rPr lang="en-US" dirty="0"/>
              <a:t>display in-room…</a:t>
            </a:r>
          </a:p>
        </p:txBody>
      </p:sp>
      <p:pic>
        <p:nvPicPr>
          <p:cNvPr id="10" name="Picture Placeholder 5">
            <a:extLst>
              <a:ext uri="{FF2B5EF4-FFF2-40B4-BE49-F238E27FC236}">
                <a16:creationId xmlns:a16="http://schemas.microsoft.com/office/drawing/2014/main" id="{C2B7E9C7-F27F-0E40-A890-1591DE7C593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1617" y="1833443"/>
            <a:ext cx="3058394" cy="2599662"/>
          </a:xfrm>
          <a:prstGeom prst="rect">
            <a:avLst/>
          </a:prstGeom>
        </p:spPr>
      </p:pic>
      <p:pic>
        <p:nvPicPr>
          <p:cNvPr id="11" name="Picture Placeholder 5">
            <a:extLst>
              <a:ext uri="{FF2B5EF4-FFF2-40B4-BE49-F238E27FC236}">
                <a16:creationId xmlns:a16="http://schemas.microsoft.com/office/drawing/2014/main" id="{4B05811D-44A8-EF40-9E6C-AB262C86D6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455884" y="1833443"/>
            <a:ext cx="3042479" cy="2599662"/>
          </a:xfrm>
          <a:prstGeom prst="rect">
            <a:avLst/>
          </a:prstGeom>
        </p:spPr>
      </p:pic>
    </p:spTree>
    <p:extLst>
      <p:ext uri="{BB962C8B-B14F-4D97-AF65-F5344CB8AC3E}">
        <p14:creationId xmlns:p14="http://schemas.microsoft.com/office/powerpoint/2010/main" val="167304809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A7B7738-0733-F84A-8C40-713AAE0D14AF}"/>
              </a:ext>
            </a:extLst>
          </p:cNvPr>
          <p:cNvSpPr/>
          <p:nvPr/>
        </p:nvSpPr>
        <p:spPr>
          <a:xfrm>
            <a:off x="342898" y="1142999"/>
            <a:ext cx="4900434" cy="50292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4A49D706-5C0C-534F-8085-62B238F0700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tretch>
            <a:fillRect/>
          </a:stretch>
        </p:blipFill>
        <p:spPr>
          <a:xfrm>
            <a:off x="736439" y="1871072"/>
            <a:ext cx="3916413" cy="3573056"/>
          </a:xfrm>
        </p:spPr>
      </p:pic>
      <p:sp>
        <p:nvSpPr>
          <p:cNvPr id="2" name="Title 1">
            <a:extLst>
              <a:ext uri="{FF2B5EF4-FFF2-40B4-BE49-F238E27FC236}">
                <a16:creationId xmlns:a16="http://schemas.microsoft.com/office/drawing/2014/main" id="{61ED3A40-01C2-134B-85C5-538159B53B5E}"/>
              </a:ext>
            </a:extLst>
          </p:cNvPr>
          <p:cNvSpPr>
            <a:spLocks noGrp="1"/>
          </p:cNvSpPr>
          <p:nvPr>
            <p:ph type="title"/>
          </p:nvPr>
        </p:nvSpPr>
        <p:spPr/>
        <p:txBody>
          <a:bodyPr/>
          <a:lstStyle/>
          <a:p>
            <a:r>
              <a:rPr lang="en-US" dirty="0"/>
              <a:t>HDMI accessories</a:t>
            </a:r>
          </a:p>
        </p:txBody>
      </p:sp>
      <p:sp>
        <p:nvSpPr>
          <p:cNvPr id="3" name="Content Placeholder 2">
            <a:extLst>
              <a:ext uri="{FF2B5EF4-FFF2-40B4-BE49-F238E27FC236}">
                <a16:creationId xmlns:a16="http://schemas.microsoft.com/office/drawing/2014/main" id="{7443B0B7-87A0-8244-80BB-12EF77E37329}"/>
              </a:ext>
            </a:extLst>
          </p:cNvPr>
          <p:cNvSpPr>
            <a:spLocks noGrp="1"/>
          </p:cNvSpPr>
          <p:nvPr>
            <p:ph idx="1"/>
          </p:nvPr>
        </p:nvSpPr>
        <p:spPr/>
        <p:txBody>
          <a:bodyPr/>
          <a:lstStyle/>
          <a:p>
            <a:pPr>
              <a:lnSpc>
                <a:spcPct val="100000"/>
              </a:lnSpc>
            </a:pPr>
            <a:r>
              <a:rPr lang="en-US" dirty="0"/>
              <a:t>Everything you need to integrate 4K HDMI sources with a DM system</a:t>
            </a:r>
          </a:p>
          <a:p>
            <a:pPr lvl="2">
              <a:lnSpc>
                <a:spcPct val="100000"/>
              </a:lnSpc>
            </a:pPr>
            <a:r>
              <a:rPr lang="en-US" dirty="0"/>
              <a:t>Cables</a:t>
            </a:r>
          </a:p>
          <a:p>
            <a:pPr lvl="2">
              <a:lnSpc>
                <a:spcPct val="100000"/>
              </a:lnSpc>
            </a:pPr>
            <a:r>
              <a:rPr lang="en-US" dirty="0"/>
              <a:t>HDMI switchers</a:t>
            </a:r>
          </a:p>
          <a:p>
            <a:pPr lvl="2">
              <a:lnSpc>
                <a:spcPct val="100000"/>
              </a:lnSpc>
            </a:pPr>
            <a:r>
              <a:rPr lang="en-US" dirty="0"/>
              <a:t>Distribution amplifiers</a:t>
            </a:r>
          </a:p>
          <a:p>
            <a:pPr lvl="2">
              <a:lnSpc>
                <a:spcPct val="100000"/>
              </a:lnSpc>
            </a:pPr>
            <a:r>
              <a:rPr lang="en-US" dirty="0"/>
              <a:t>Scalers</a:t>
            </a:r>
          </a:p>
          <a:p>
            <a:pPr lvl="2">
              <a:lnSpc>
                <a:spcPct val="100000"/>
              </a:lnSpc>
            </a:pPr>
            <a:r>
              <a:rPr lang="en-US" dirty="0"/>
              <a:t>USB extenders</a:t>
            </a:r>
          </a:p>
        </p:txBody>
      </p:sp>
    </p:spTree>
    <p:extLst>
      <p:ext uri="{BB962C8B-B14F-4D97-AF65-F5344CB8AC3E}">
        <p14:creationId xmlns:p14="http://schemas.microsoft.com/office/powerpoint/2010/main" val="33863649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1916A9E-3C7E-2F44-AB06-88CBADE718D5}"/>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normAutofit/>
          </a:bodyPr>
          <a:lstStyle/>
          <a:p>
            <a:r>
              <a:rPr lang="en-US" dirty="0"/>
              <a:t>DM</a:t>
            </a:r>
            <a:r>
              <a:rPr lang="en-US" sz="1400" baseline="100000" dirty="0"/>
              <a:t>®</a:t>
            </a:r>
            <a:r>
              <a:rPr lang="en-US" dirty="0"/>
              <a:t>: The one platform that answers every communication need</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pPr lvl="2"/>
            <a:r>
              <a:rPr lang="en-US" dirty="0"/>
              <a:t>Presentation – wired and wireless</a:t>
            </a:r>
          </a:p>
          <a:p>
            <a:pPr lvl="2"/>
            <a:r>
              <a:rPr lang="en-US" dirty="0"/>
              <a:t>Digital signage</a:t>
            </a:r>
          </a:p>
          <a:p>
            <a:pPr lvl="2"/>
            <a:r>
              <a:rPr lang="en-US" dirty="0"/>
              <a:t>Corporate messaging</a:t>
            </a:r>
          </a:p>
          <a:p>
            <a:pPr lvl="2"/>
            <a:r>
              <a:rPr lang="en-US" dirty="0"/>
              <a:t>Video walls</a:t>
            </a:r>
          </a:p>
          <a:p>
            <a:pPr lvl="2"/>
            <a:r>
              <a:rPr lang="en-US" dirty="0"/>
              <a:t>Active and remote learning</a:t>
            </a:r>
          </a:p>
          <a:p>
            <a:pPr lvl="2"/>
            <a:r>
              <a:rPr lang="en-US" dirty="0"/>
              <a:t>Content sharing</a:t>
            </a:r>
          </a:p>
          <a:p>
            <a:pPr lvl="2"/>
            <a:r>
              <a:rPr lang="en-US" dirty="0"/>
              <a:t>Streaming</a:t>
            </a:r>
          </a:p>
          <a:p>
            <a:pPr lvl="2"/>
            <a:r>
              <a:rPr lang="en-US" dirty="0"/>
              <a:t>Point of sale messaging</a:t>
            </a:r>
          </a:p>
          <a:p>
            <a:pPr lvl="2"/>
            <a:endParaRPr lang="en-US" dirty="0"/>
          </a:p>
          <a:p>
            <a:pPr lvl="1"/>
            <a:r>
              <a:rPr lang="en-US" i="1" dirty="0"/>
              <a:t>   </a:t>
            </a:r>
            <a:r>
              <a:rPr lang="en-US" i="1" dirty="0">
                <a:solidFill>
                  <a:schemeClr val="tx1">
                    <a:lumMod val="40000"/>
                    <a:lumOff val="60000"/>
                  </a:schemeClr>
                </a:solidFill>
              </a:rPr>
              <a:t>(Continued)</a:t>
            </a:r>
          </a:p>
          <a:p>
            <a:pPr lvl="2"/>
            <a:endParaRPr lang="en-US" dirty="0"/>
          </a:p>
        </p:txBody>
      </p:sp>
      <p:sp>
        <p:nvSpPr>
          <p:cNvPr id="12" name="Right Arrow 11">
            <a:extLst>
              <a:ext uri="{FF2B5EF4-FFF2-40B4-BE49-F238E27FC236}">
                <a16:creationId xmlns:a16="http://schemas.microsoft.com/office/drawing/2014/main" id="{63A8A6AC-3AEB-3140-A5E8-E58987DEF6A3}"/>
              </a:ext>
            </a:extLst>
          </p:cNvPr>
          <p:cNvSpPr/>
          <p:nvPr/>
        </p:nvSpPr>
        <p:spPr>
          <a:xfrm>
            <a:off x="11230707" y="5568461"/>
            <a:ext cx="504093" cy="24969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4928377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976F301-9D44-D747-91E7-B18447E289A9}"/>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p:pic>
      <p:sp>
        <p:nvSpPr>
          <p:cNvPr id="2" name="Title 1">
            <a:extLst>
              <a:ext uri="{FF2B5EF4-FFF2-40B4-BE49-F238E27FC236}">
                <a16:creationId xmlns:a16="http://schemas.microsoft.com/office/drawing/2014/main" id="{ACB810FE-9A18-7D4E-802B-2A7DB0CF4464}"/>
              </a:ext>
            </a:extLst>
          </p:cNvPr>
          <p:cNvSpPr>
            <a:spLocks noGrp="1"/>
          </p:cNvSpPr>
          <p:nvPr>
            <p:ph type="title"/>
          </p:nvPr>
        </p:nvSpPr>
        <p:spPr/>
        <p:txBody>
          <a:bodyPr/>
          <a:lstStyle/>
          <a:p>
            <a:r>
              <a:rPr lang="en-US" dirty="0"/>
              <a:t>DM by the numbers</a:t>
            </a:r>
          </a:p>
        </p:txBody>
      </p:sp>
      <p:sp>
        <p:nvSpPr>
          <p:cNvPr id="3" name="Content Placeholder 2">
            <a:extLst>
              <a:ext uri="{FF2B5EF4-FFF2-40B4-BE49-F238E27FC236}">
                <a16:creationId xmlns:a16="http://schemas.microsoft.com/office/drawing/2014/main" id="{8738CAB2-C3C0-EF47-99AB-7C180B0B16D8}"/>
              </a:ext>
            </a:extLst>
          </p:cNvPr>
          <p:cNvSpPr>
            <a:spLocks noGrp="1"/>
          </p:cNvSpPr>
          <p:nvPr>
            <p:ph idx="1"/>
          </p:nvPr>
        </p:nvSpPr>
        <p:spPr/>
        <p:txBody>
          <a:bodyPr>
            <a:normAutofit fontScale="92500" lnSpcReduction="20000"/>
          </a:bodyPr>
          <a:lstStyle/>
          <a:p>
            <a:pPr marL="342900" indent="-342900">
              <a:lnSpc>
                <a:spcPct val="100000"/>
              </a:lnSpc>
              <a:buFont typeface="Arial" panose="020B0604020202020204" pitchFamily="34" charset="0"/>
              <a:buChar char="•"/>
            </a:pPr>
            <a:r>
              <a:rPr lang="en-US" dirty="0"/>
              <a:t>4.35M units shipped</a:t>
            </a:r>
          </a:p>
          <a:p>
            <a:pPr marL="708660" lvl="2" indent="-342900">
              <a:lnSpc>
                <a:spcPct val="100000"/>
              </a:lnSpc>
              <a:buFont typeface="Arial" panose="020B0604020202020204" pitchFamily="34" charset="0"/>
              <a:buChar char="•"/>
            </a:pPr>
            <a:r>
              <a:rPr lang="en-US" sz="2000" dirty="0"/>
              <a:t>Time tested, field proven</a:t>
            </a:r>
          </a:p>
          <a:p>
            <a:pPr marL="342900" indent="-342900">
              <a:lnSpc>
                <a:spcPct val="100000"/>
              </a:lnSpc>
              <a:buFont typeface="Arial" panose="020B0604020202020204" pitchFamily="34" charset="0"/>
              <a:buChar char="•"/>
            </a:pPr>
            <a:r>
              <a:rPr lang="en-US" dirty="0"/>
              <a:t>60k trained technicians</a:t>
            </a:r>
          </a:p>
          <a:p>
            <a:pPr marL="708660" lvl="2" indent="-342900">
              <a:lnSpc>
                <a:spcPct val="100000"/>
              </a:lnSpc>
              <a:buFont typeface="Arial" panose="020B0604020202020204" pitchFamily="34" charset="0"/>
              <a:buChar char="•"/>
            </a:pPr>
            <a:r>
              <a:rPr lang="en-US" sz="2000" dirty="0"/>
              <a:t>The largest global community of certified </a:t>
            </a:r>
            <a:br>
              <a:rPr lang="en-US" sz="2000" dirty="0"/>
            </a:br>
            <a:r>
              <a:rPr lang="en-US" sz="2000" dirty="0"/>
              <a:t>AV professionals</a:t>
            </a:r>
          </a:p>
          <a:p>
            <a:pPr marL="342900" indent="-342900">
              <a:lnSpc>
                <a:spcPct val="100000"/>
              </a:lnSpc>
              <a:buFont typeface="Arial" panose="020B0604020202020204" pitchFamily="34" charset="0"/>
              <a:buChar char="•"/>
            </a:pPr>
            <a:r>
              <a:rPr lang="en-US" dirty="0"/>
              <a:t>24/7/365 service and support</a:t>
            </a:r>
          </a:p>
          <a:p>
            <a:pPr marL="708660" lvl="2" indent="-342900">
              <a:lnSpc>
                <a:spcPct val="100000"/>
              </a:lnSpc>
              <a:buFont typeface="Arial" panose="020B0604020202020204" pitchFamily="34" charset="0"/>
              <a:buChar char="•"/>
            </a:pPr>
            <a:r>
              <a:rPr lang="en-US" sz="2000" dirty="0"/>
              <a:t>Award-winning elite group of dedicated </a:t>
            </a:r>
            <a:br>
              <a:rPr lang="en-US" sz="2000" dirty="0"/>
            </a:br>
            <a:r>
              <a:rPr lang="en-US" sz="2000" dirty="0"/>
              <a:t>on-call professionals</a:t>
            </a:r>
          </a:p>
          <a:p>
            <a:pPr marL="342900" indent="-342900">
              <a:lnSpc>
                <a:spcPct val="100000"/>
              </a:lnSpc>
              <a:buFont typeface="Arial" panose="020B0604020202020204" pitchFamily="34" charset="0"/>
              <a:buChar char="•"/>
            </a:pPr>
            <a:r>
              <a:rPr lang="en-US" dirty="0"/>
              <a:t>90 offices in 30 countries</a:t>
            </a:r>
          </a:p>
          <a:p>
            <a:pPr marL="708660" lvl="2" indent="-342900">
              <a:lnSpc>
                <a:spcPct val="100000"/>
              </a:lnSpc>
              <a:buFont typeface="Arial" panose="020B0604020202020204" pitchFamily="34" charset="0"/>
              <a:buChar char="•"/>
            </a:pPr>
            <a:r>
              <a:rPr lang="en-US" sz="2000" dirty="0"/>
              <a:t>Local sales and support across the globe</a:t>
            </a:r>
          </a:p>
          <a:p>
            <a:pPr marL="342900" indent="-342900">
              <a:lnSpc>
                <a:spcPct val="100000"/>
              </a:lnSpc>
              <a:buFont typeface="Arial" panose="020B0604020202020204" pitchFamily="34" charset="0"/>
              <a:buChar char="•"/>
            </a:pPr>
            <a:r>
              <a:rPr lang="en-US" dirty="0"/>
              <a:t>5 global distribution centers</a:t>
            </a:r>
          </a:p>
          <a:p>
            <a:pPr marL="708660" lvl="2" indent="-342900">
              <a:lnSpc>
                <a:spcPct val="100000"/>
              </a:lnSpc>
              <a:buFont typeface="Arial" panose="020B0604020202020204" pitchFamily="34" charset="0"/>
              <a:buChar char="•"/>
            </a:pPr>
            <a:r>
              <a:rPr lang="en-US" sz="2000" dirty="0"/>
              <a:t>The products you need, whenever and </a:t>
            </a:r>
            <a:br>
              <a:rPr lang="en-US" sz="2000" dirty="0"/>
            </a:br>
            <a:r>
              <a:rPr lang="en-US" sz="2000" dirty="0"/>
              <a:t>wherever you need them</a:t>
            </a:r>
          </a:p>
        </p:txBody>
      </p:sp>
    </p:spTree>
    <p:extLst>
      <p:ext uri="{BB962C8B-B14F-4D97-AF65-F5344CB8AC3E}">
        <p14:creationId xmlns:p14="http://schemas.microsoft.com/office/powerpoint/2010/main" val="350912261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5344F-E301-AB4A-A43B-13D1CA5A9FC6}"/>
              </a:ext>
            </a:extLst>
          </p:cNvPr>
          <p:cNvSpPr>
            <a:spLocks noGrp="1"/>
          </p:cNvSpPr>
          <p:nvPr>
            <p:ph type="title"/>
          </p:nvPr>
        </p:nvSpPr>
        <p:spPr>
          <a:xfrm>
            <a:off x="577516" y="3203702"/>
            <a:ext cx="10972799" cy="2601126"/>
          </a:xfrm>
        </p:spPr>
        <p:txBody>
          <a:bodyPr/>
          <a:lstStyle/>
          <a:p>
            <a:pPr algn="ctr"/>
            <a:r>
              <a:rPr lang="en-US" dirty="0"/>
              <a:t>Learn more at </a:t>
            </a:r>
            <a:r>
              <a:rPr lang="en-US" dirty="0" err="1"/>
              <a:t>crestron.com</a:t>
            </a:r>
            <a:r>
              <a:rPr lang="en-US" dirty="0"/>
              <a:t>/DM</a:t>
            </a:r>
          </a:p>
        </p:txBody>
      </p:sp>
    </p:spTree>
    <p:extLst>
      <p:ext uri="{BB962C8B-B14F-4D97-AF65-F5344CB8AC3E}">
        <p14:creationId xmlns:p14="http://schemas.microsoft.com/office/powerpoint/2010/main" val="99525216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FC8FD10-8D3D-9948-83BC-2C97DD031AC9}"/>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
        <p:nvSpPr>
          <p:cNvPr id="10" name="Title 9">
            <a:extLst>
              <a:ext uri="{FF2B5EF4-FFF2-40B4-BE49-F238E27FC236}">
                <a16:creationId xmlns:a16="http://schemas.microsoft.com/office/drawing/2014/main" id="{A5834872-AA1A-3948-9E33-F15B45F51187}"/>
              </a:ext>
            </a:extLst>
          </p:cNvPr>
          <p:cNvSpPr>
            <a:spLocks noGrp="1"/>
          </p:cNvSpPr>
          <p:nvPr>
            <p:ph type="title"/>
          </p:nvPr>
        </p:nvSpPr>
        <p:spPr/>
        <p:txBody>
          <a:bodyPr/>
          <a:lstStyle/>
          <a:p>
            <a:r>
              <a:rPr lang="en-US" dirty="0"/>
              <a:t>DM: The one platform that answers every communication need</a:t>
            </a:r>
          </a:p>
        </p:txBody>
      </p:sp>
      <p:sp>
        <p:nvSpPr>
          <p:cNvPr id="11" name="Content Placeholder 10">
            <a:extLst>
              <a:ext uri="{FF2B5EF4-FFF2-40B4-BE49-F238E27FC236}">
                <a16:creationId xmlns:a16="http://schemas.microsoft.com/office/drawing/2014/main" id="{0E29B30C-25AD-3141-B684-31D965E1559E}"/>
              </a:ext>
            </a:extLst>
          </p:cNvPr>
          <p:cNvSpPr>
            <a:spLocks noGrp="1"/>
          </p:cNvSpPr>
          <p:nvPr>
            <p:ph idx="1"/>
          </p:nvPr>
        </p:nvSpPr>
        <p:spPr/>
        <p:txBody>
          <a:bodyPr/>
          <a:lstStyle/>
          <a:p>
            <a:pPr lvl="2"/>
            <a:r>
              <a:rPr lang="en-US" dirty="0"/>
              <a:t>Training</a:t>
            </a:r>
          </a:p>
          <a:p>
            <a:pPr lvl="2"/>
            <a:r>
              <a:rPr lang="en-US" dirty="0"/>
              <a:t>Medical diagnostics</a:t>
            </a:r>
          </a:p>
          <a:p>
            <a:pPr lvl="2"/>
            <a:r>
              <a:rPr lang="en-US" dirty="0"/>
              <a:t>E-Gaming</a:t>
            </a:r>
          </a:p>
          <a:p>
            <a:pPr lvl="2"/>
            <a:r>
              <a:rPr lang="en-US" dirty="0"/>
              <a:t>Surveillance</a:t>
            </a:r>
          </a:p>
          <a:p>
            <a:pPr lvl="2"/>
            <a:r>
              <a:rPr lang="en-US" dirty="0"/>
              <a:t>Emergency response </a:t>
            </a:r>
          </a:p>
        </p:txBody>
      </p:sp>
    </p:spTree>
    <p:extLst>
      <p:ext uri="{BB962C8B-B14F-4D97-AF65-F5344CB8AC3E}">
        <p14:creationId xmlns:p14="http://schemas.microsoft.com/office/powerpoint/2010/main" val="189794365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98173401-9FEF-FA4D-ADB3-4D5EA6337D8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tretch>
            <a:fillRect/>
          </a:stretch>
        </p:blipFill>
        <p:spPr>
          <a:xfrm>
            <a:off x="5410200" y="1092200"/>
            <a:ext cx="6438900" cy="4292600"/>
          </a:xfrm>
        </p:spPr>
      </p:pic>
      <p:sp>
        <p:nvSpPr>
          <p:cNvPr id="2" name="Title 1">
            <a:extLst>
              <a:ext uri="{FF2B5EF4-FFF2-40B4-BE49-F238E27FC236}">
                <a16:creationId xmlns:a16="http://schemas.microsoft.com/office/drawing/2014/main" id="{5084B2AB-E01E-1A41-9863-63AC1E6BB2BA}"/>
              </a:ext>
            </a:extLst>
          </p:cNvPr>
          <p:cNvSpPr>
            <a:spLocks noGrp="1"/>
          </p:cNvSpPr>
          <p:nvPr>
            <p:ph type="title"/>
          </p:nvPr>
        </p:nvSpPr>
        <p:spPr/>
        <p:txBody>
          <a:bodyPr/>
          <a:lstStyle/>
          <a:p>
            <a:r>
              <a:rPr lang="en-US"/>
              <a:t>DM product family</a:t>
            </a:r>
            <a:endParaRPr lang="en-US" dirty="0"/>
          </a:p>
        </p:txBody>
      </p:sp>
      <p:sp>
        <p:nvSpPr>
          <p:cNvPr id="3" name="Content Placeholder 2">
            <a:extLst>
              <a:ext uri="{FF2B5EF4-FFF2-40B4-BE49-F238E27FC236}">
                <a16:creationId xmlns:a16="http://schemas.microsoft.com/office/drawing/2014/main" id="{64D185A7-F3A9-8448-A7F4-2088A75C1455}"/>
              </a:ext>
            </a:extLst>
          </p:cNvPr>
          <p:cNvSpPr>
            <a:spLocks noGrp="1"/>
          </p:cNvSpPr>
          <p:nvPr>
            <p:ph idx="1"/>
          </p:nvPr>
        </p:nvSpPr>
        <p:spPr/>
        <p:txBody>
          <a:bodyPr>
            <a:normAutofit/>
          </a:bodyPr>
          <a:lstStyle/>
          <a:p>
            <a:r>
              <a:rPr lang="en-US" dirty="0"/>
              <a:t>The industry standard</a:t>
            </a:r>
          </a:p>
          <a:p>
            <a:pPr lvl="1"/>
            <a:r>
              <a:rPr lang="en-US" dirty="0"/>
              <a:t>Widest range of connectivity options </a:t>
            </a:r>
            <a:br>
              <a:rPr lang="en-US" dirty="0"/>
            </a:br>
            <a:r>
              <a:rPr lang="en-US" dirty="0"/>
              <a:t>to distribute AV and control signals, from a single space, to an entire building or campus</a:t>
            </a:r>
          </a:p>
          <a:p>
            <a:pPr lvl="2"/>
            <a:r>
              <a:rPr lang="en-US" dirty="0"/>
              <a:t>Meeting rooms</a:t>
            </a:r>
          </a:p>
          <a:p>
            <a:pPr lvl="2"/>
            <a:r>
              <a:rPr lang="en-US" dirty="0"/>
              <a:t>Huddle spaces</a:t>
            </a:r>
          </a:p>
          <a:p>
            <a:pPr lvl="2"/>
            <a:r>
              <a:rPr lang="en-US" dirty="0"/>
              <a:t>Public spaces</a:t>
            </a:r>
          </a:p>
          <a:p>
            <a:pPr lvl="2"/>
            <a:r>
              <a:rPr lang="en-US" dirty="0"/>
              <a:t>Classrooms</a:t>
            </a:r>
          </a:p>
          <a:p>
            <a:pPr lvl="2"/>
            <a:r>
              <a:rPr lang="en-US" dirty="0"/>
              <a:t>Lecture halls</a:t>
            </a:r>
          </a:p>
          <a:p>
            <a:pPr lvl="2"/>
            <a:r>
              <a:rPr lang="en-US" dirty="0"/>
              <a:t>Boardrooms</a:t>
            </a:r>
          </a:p>
        </p:txBody>
      </p:sp>
      <p:sp>
        <p:nvSpPr>
          <p:cNvPr id="7" name="Right Arrow 6">
            <a:extLst>
              <a:ext uri="{FF2B5EF4-FFF2-40B4-BE49-F238E27FC236}">
                <a16:creationId xmlns:a16="http://schemas.microsoft.com/office/drawing/2014/main" id="{4E276CAD-091B-D746-BB47-7FB632417E50}"/>
              </a:ext>
            </a:extLst>
          </p:cNvPr>
          <p:cNvSpPr/>
          <p:nvPr/>
        </p:nvSpPr>
        <p:spPr>
          <a:xfrm>
            <a:off x="4539761" y="5568461"/>
            <a:ext cx="504093" cy="249691"/>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532837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B2AB-E01E-1A41-9863-63AC1E6BB2BA}"/>
              </a:ext>
            </a:extLst>
          </p:cNvPr>
          <p:cNvSpPr>
            <a:spLocks noGrp="1"/>
          </p:cNvSpPr>
          <p:nvPr>
            <p:ph type="title"/>
          </p:nvPr>
        </p:nvSpPr>
        <p:spPr/>
        <p:txBody>
          <a:bodyPr/>
          <a:lstStyle/>
          <a:p>
            <a:r>
              <a:rPr lang="en-US" dirty="0"/>
              <a:t>DM product family: The industry standard</a:t>
            </a:r>
          </a:p>
        </p:txBody>
      </p:sp>
      <p:sp>
        <p:nvSpPr>
          <p:cNvPr id="3" name="Content Placeholder 2">
            <a:extLst>
              <a:ext uri="{FF2B5EF4-FFF2-40B4-BE49-F238E27FC236}">
                <a16:creationId xmlns:a16="http://schemas.microsoft.com/office/drawing/2014/main" id="{64D185A7-F3A9-8448-A7F4-2088A75C1455}"/>
              </a:ext>
            </a:extLst>
          </p:cNvPr>
          <p:cNvSpPr>
            <a:spLocks noGrp="1"/>
          </p:cNvSpPr>
          <p:nvPr>
            <p:ph idx="1"/>
          </p:nvPr>
        </p:nvSpPr>
        <p:spPr>
          <a:xfrm>
            <a:off x="342900" y="1828801"/>
            <a:ext cx="11506200" cy="4343400"/>
          </a:xfrm>
        </p:spPr>
        <p:txBody>
          <a:bodyPr numCol="2">
            <a:normAutofit/>
          </a:bodyPr>
          <a:lstStyle/>
          <a:p>
            <a:pPr lvl="2"/>
            <a:r>
              <a:rPr lang="en-US" dirty="0"/>
              <a:t>Auditoriums</a:t>
            </a:r>
          </a:p>
          <a:p>
            <a:pPr lvl="2"/>
            <a:r>
              <a:rPr lang="en-US" dirty="0"/>
              <a:t>Arenas</a:t>
            </a:r>
          </a:p>
          <a:p>
            <a:pPr lvl="2"/>
            <a:r>
              <a:rPr lang="en-US" dirty="0"/>
              <a:t>Command and control centers</a:t>
            </a:r>
          </a:p>
          <a:p>
            <a:pPr lvl="2"/>
            <a:r>
              <a:rPr lang="en-US" dirty="0"/>
              <a:t>Bars and casinos</a:t>
            </a:r>
          </a:p>
          <a:p>
            <a:pPr lvl="2"/>
            <a:r>
              <a:rPr lang="en-US" dirty="0"/>
              <a:t>Event spaces</a:t>
            </a:r>
          </a:p>
          <a:p>
            <a:pPr lvl="2"/>
            <a:r>
              <a:rPr lang="en-US" dirty="0"/>
              <a:t>Hotel rooms</a:t>
            </a:r>
          </a:p>
          <a:p>
            <a:pPr lvl="2"/>
            <a:r>
              <a:rPr lang="en-US" dirty="0"/>
              <a:t>Operating rooms</a:t>
            </a:r>
          </a:p>
          <a:p>
            <a:pPr lvl="2"/>
            <a:r>
              <a:rPr lang="en-US" dirty="0"/>
              <a:t>Museums</a:t>
            </a:r>
          </a:p>
          <a:p>
            <a:pPr lvl="2"/>
            <a:endParaRPr lang="en-US" dirty="0"/>
          </a:p>
          <a:p>
            <a:pPr lvl="2"/>
            <a:endParaRPr lang="en-US" dirty="0"/>
          </a:p>
        </p:txBody>
      </p:sp>
      <p:pic>
        <p:nvPicPr>
          <p:cNvPr id="6" name="Content Placeholder 5">
            <a:extLst>
              <a:ext uri="{FF2B5EF4-FFF2-40B4-BE49-F238E27FC236}">
                <a16:creationId xmlns:a16="http://schemas.microsoft.com/office/drawing/2014/main" id="{3C3CB838-B6D1-1542-8836-96C4D3C8B2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24600" y="1987550"/>
            <a:ext cx="5524500" cy="3683000"/>
          </a:xfrm>
          <a:prstGeom prst="rect">
            <a:avLst/>
          </a:prstGeom>
        </p:spPr>
      </p:pic>
    </p:spTree>
    <p:extLst>
      <p:ext uri="{BB962C8B-B14F-4D97-AF65-F5344CB8AC3E}">
        <p14:creationId xmlns:p14="http://schemas.microsoft.com/office/powerpoint/2010/main" val="289257563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78E71-4698-DE48-A030-11D061A1C12E}"/>
              </a:ext>
            </a:extLst>
          </p:cNvPr>
          <p:cNvSpPr>
            <a:spLocks noGrp="1"/>
          </p:cNvSpPr>
          <p:nvPr>
            <p:ph type="title"/>
          </p:nvPr>
        </p:nvSpPr>
        <p:spPr/>
        <p:txBody>
          <a:bodyPr/>
          <a:lstStyle/>
          <a:p>
            <a:r>
              <a:rPr lang="en-US" dirty="0"/>
              <a:t>Forging a stronger, more connected digital world, together</a:t>
            </a:r>
          </a:p>
        </p:txBody>
      </p:sp>
      <p:pic>
        <p:nvPicPr>
          <p:cNvPr id="5" name="Picture 4">
            <a:extLst>
              <a:ext uri="{FF2B5EF4-FFF2-40B4-BE49-F238E27FC236}">
                <a16:creationId xmlns:a16="http://schemas.microsoft.com/office/drawing/2014/main" id="{38D85180-B596-9D4A-9BFB-D967B1140DC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50212" y="1666038"/>
            <a:ext cx="2131189" cy="1615100"/>
          </a:xfrm>
          <a:prstGeom prst="rect">
            <a:avLst/>
          </a:prstGeom>
        </p:spPr>
      </p:pic>
      <p:pic>
        <p:nvPicPr>
          <p:cNvPr id="7" name="Picture 6">
            <a:extLst>
              <a:ext uri="{FF2B5EF4-FFF2-40B4-BE49-F238E27FC236}">
                <a16:creationId xmlns:a16="http://schemas.microsoft.com/office/drawing/2014/main" id="{EA177695-4129-3942-82D4-ACBEDD407BEB}"/>
              </a:ext>
            </a:extLst>
          </p:cNvPr>
          <p:cNvPicPr>
            <a:picLocks noChangeAspect="1"/>
          </p:cNvPicPr>
          <p:nvPr/>
        </p:nvPicPr>
        <p:blipFill>
          <a:blip r:embed="rId3"/>
          <a:stretch>
            <a:fillRect/>
          </a:stretch>
        </p:blipFill>
        <p:spPr>
          <a:xfrm>
            <a:off x="4093716" y="1703285"/>
            <a:ext cx="3697205" cy="1359807"/>
          </a:xfrm>
          <a:prstGeom prst="rect">
            <a:avLst/>
          </a:prstGeom>
        </p:spPr>
      </p:pic>
      <p:pic>
        <p:nvPicPr>
          <p:cNvPr id="9" name="Picture 8">
            <a:extLst>
              <a:ext uri="{FF2B5EF4-FFF2-40B4-BE49-F238E27FC236}">
                <a16:creationId xmlns:a16="http://schemas.microsoft.com/office/drawing/2014/main" id="{204C1AF5-1FEA-1446-87CA-F283344F474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03237" y="1666038"/>
            <a:ext cx="2027304" cy="1434300"/>
          </a:xfrm>
          <a:prstGeom prst="rect">
            <a:avLst/>
          </a:prstGeom>
        </p:spPr>
      </p:pic>
      <p:pic>
        <p:nvPicPr>
          <p:cNvPr id="11" name="Picture 10">
            <a:extLst>
              <a:ext uri="{FF2B5EF4-FFF2-40B4-BE49-F238E27FC236}">
                <a16:creationId xmlns:a16="http://schemas.microsoft.com/office/drawing/2014/main" id="{69CEF1FA-DC91-354A-86F8-415B14DB5DD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17915" y="3721465"/>
            <a:ext cx="1393372" cy="368834"/>
          </a:xfrm>
          <a:prstGeom prst="rect">
            <a:avLst/>
          </a:prstGeom>
        </p:spPr>
      </p:pic>
      <p:pic>
        <p:nvPicPr>
          <p:cNvPr id="13" name="Picture 12">
            <a:extLst>
              <a:ext uri="{FF2B5EF4-FFF2-40B4-BE49-F238E27FC236}">
                <a16:creationId xmlns:a16="http://schemas.microsoft.com/office/drawing/2014/main" id="{0C8A6CC0-7191-D848-BB72-429C283B5B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80961" y="3480174"/>
            <a:ext cx="2122714" cy="822178"/>
          </a:xfrm>
          <a:prstGeom prst="rect">
            <a:avLst/>
          </a:prstGeom>
        </p:spPr>
      </p:pic>
      <p:pic>
        <p:nvPicPr>
          <p:cNvPr id="15" name="Picture 14">
            <a:extLst>
              <a:ext uri="{FF2B5EF4-FFF2-40B4-BE49-F238E27FC236}">
                <a16:creationId xmlns:a16="http://schemas.microsoft.com/office/drawing/2014/main" id="{31C8D9E4-9BBB-D54F-A0AC-A9C67185AA4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426074" y="3737155"/>
            <a:ext cx="1781629" cy="353144"/>
          </a:xfrm>
          <a:prstGeom prst="rect">
            <a:avLst/>
          </a:prstGeom>
        </p:spPr>
      </p:pic>
      <p:pic>
        <p:nvPicPr>
          <p:cNvPr id="17" name="Picture 16">
            <a:extLst>
              <a:ext uri="{FF2B5EF4-FFF2-40B4-BE49-F238E27FC236}">
                <a16:creationId xmlns:a16="http://schemas.microsoft.com/office/drawing/2014/main" id="{9CD1A9F6-5F69-8348-AE81-13AF2EC3EED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678713" y="4995813"/>
            <a:ext cx="1671776" cy="385127"/>
          </a:xfrm>
          <a:prstGeom prst="rect">
            <a:avLst/>
          </a:prstGeom>
        </p:spPr>
      </p:pic>
      <p:pic>
        <p:nvPicPr>
          <p:cNvPr id="19" name="Picture 18">
            <a:extLst>
              <a:ext uri="{FF2B5EF4-FFF2-40B4-BE49-F238E27FC236}">
                <a16:creationId xmlns:a16="http://schemas.microsoft.com/office/drawing/2014/main" id="{8452579A-DA22-0E48-A106-B4DC73AC59E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875673" y="4719434"/>
            <a:ext cx="882429" cy="699037"/>
          </a:xfrm>
          <a:prstGeom prst="rect">
            <a:avLst/>
          </a:prstGeom>
        </p:spPr>
      </p:pic>
      <p:pic>
        <p:nvPicPr>
          <p:cNvPr id="21" name="Picture 20">
            <a:extLst>
              <a:ext uri="{FF2B5EF4-FFF2-40B4-BE49-F238E27FC236}">
                <a16:creationId xmlns:a16="http://schemas.microsoft.com/office/drawing/2014/main" id="{F6AB9A5C-BB2D-A341-83C6-824243EB81F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5105025" y="4958279"/>
            <a:ext cx="1674586" cy="460192"/>
          </a:xfrm>
          <a:prstGeom prst="rect">
            <a:avLst/>
          </a:prstGeom>
        </p:spPr>
      </p:pic>
    </p:spTree>
    <p:extLst>
      <p:ext uri="{BB962C8B-B14F-4D97-AF65-F5344CB8AC3E}">
        <p14:creationId xmlns:p14="http://schemas.microsoft.com/office/powerpoint/2010/main" val="223469035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35AED-5C62-8442-803A-61BB9F621429}"/>
              </a:ext>
            </a:extLst>
          </p:cNvPr>
          <p:cNvSpPr>
            <a:spLocks noGrp="1"/>
          </p:cNvSpPr>
          <p:nvPr>
            <p:ph type="title"/>
          </p:nvPr>
        </p:nvSpPr>
        <p:spPr/>
        <p:txBody>
          <a:bodyPr/>
          <a:lstStyle/>
          <a:p>
            <a:r>
              <a:rPr lang="en-US" dirty="0"/>
              <a:t>DM product family: Flexible</a:t>
            </a:r>
          </a:p>
        </p:txBody>
      </p:sp>
      <p:sp>
        <p:nvSpPr>
          <p:cNvPr id="3" name="Content Placeholder 2">
            <a:extLst>
              <a:ext uri="{FF2B5EF4-FFF2-40B4-BE49-F238E27FC236}">
                <a16:creationId xmlns:a16="http://schemas.microsoft.com/office/drawing/2014/main" id="{1B86ACCE-D381-634D-AE72-C605F829D6F9}"/>
              </a:ext>
            </a:extLst>
          </p:cNvPr>
          <p:cNvSpPr>
            <a:spLocks noGrp="1"/>
          </p:cNvSpPr>
          <p:nvPr>
            <p:ph idx="1"/>
          </p:nvPr>
        </p:nvSpPr>
        <p:spPr/>
        <p:txBody>
          <a:bodyPr/>
          <a:lstStyle/>
          <a:p>
            <a:pPr>
              <a:lnSpc>
                <a:spcPct val="100000"/>
              </a:lnSpc>
            </a:pPr>
            <a:r>
              <a:rPr lang="en-US" dirty="0"/>
              <a:t>Supports all your connectivity needs </a:t>
            </a:r>
            <a:br>
              <a:rPr lang="en-US" dirty="0"/>
            </a:br>
            <a:r>
              <a:rPr lang="en-US" dirty="0"/>
              <a:t>with a wide range of form factors </a:t>
            </a:r>
            <a:br>
              <a:rPr lang="en-US" dirty="0"/>
            </a:br>
            <a:r>
              <a:rPr lang="en-US" dirty="0"/>
              <a:t>and infrastructures</a:t>
            </a:r>
          </a:p>
          <a:p>
            <a:endParaRPr lang="en-US" dirty="0"/>
          </a:p>
          <a:p>
            <a:pPr lvl="1"/>
            <a:r>
              <a:rPr lang="en-US" dirty="0"/>
              <a:t>Seamlessly mix:</a:t>
            </a:r>
          </a:p>
          <a:p>
            <a:pPr lvl="2"/>
            <a:r>
              <a:rPr lang="en-US" dirty="0"/>
              <a:t>4K60 </a:t>
            </a:r>
            <a:r>
              <a:rPr lang="en-US" dirty="0" err="1"/>
              <a:t>HDBaseT</a:t>
            </a:r>
            <a:r>
              <a:rPr lang="en-US" sz="1800" baseline="30000" dirty="0"/>
              <a:t>®</a:t>
            </a:r>
          </a:p>
          <a:p>
            <a:pPr lvl="2"/>
            <a:r>
              <a:rPr lang="en-US" dirty="0"/>
              <a:t>Single-mode and multimode fiber</a:t>
            </a:r>
          </a:p>
          <a:p>
            <a:pPr lvl="2"/>
            <a:r>
              <a:rPr lang="en-US" dirty="0"/>
              <a:t>H.264 streaming AV</a:t>
            </a:r>
            <a:endParaRPr lang="en-US" dirty="0">
              <a:highlight>
                <a:srgbClr val="FFFF00"/>
              </a:highlight>
            </a:endParaRPr>
          </a:p>
          <a:p>
            <a:pPr lvl="2"/>
            <a:r>
              <a:rPr lang="en-US" dirty="0"/>
              <a:t>4K60 AV-over-IP</a:t>
            </a:r>
          </a:p>
        </p:txBody>
      </p:sp>
      <p:pic>
        <p:nvPicPr>
          <p:cNvPr id="10" name="Picture Placeholder 9">
            <a:extLst>
              <a:ext uri="{FF2B5EF4-FFF2-40B4-BE49-F238E27FC236}">
                <a16:creationId xmlns:a16="http://schemas.microsoft.com/office/drawing/2014/main" id="{C4021B5B-1B0E-7141-A8C5-5DA52F5AA3FA}"/>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7010400" y="304800"/>
            <a:ext cx="4838700" cy="5867400"/>
          </a:xfrm>
        </p:spPr>
      </p:pic>
    </p:spTree>
    <p:extLst>
      <p:ext uri="{BB962C8B-B14F-4D97-AF65-F5344CB8AC3E}">
        <p14:creationId xmlns:p14="http://schemas.microsoft.com/office/powerpoint/2010/main" val="202343246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EAA2A3D-0E33-684A-80D1-8BCE6A02673D}"/>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a:ext>
            </a:extLst>
          </a:blip>
          <a:srcRect/>
          <a:stretch/>
        </p:blipFill>
        <p:spPr>
          <a:xfrm>
            <a:off x="342900" y="1143000"/>
            <a:ext cx="4838700" cy="5029200"/>
          </a:xfrm>
        </p:spPr>
      </p:pic>
      <p:sp>
        <p:nvSpPr>
          <p:cNvPr id="2" name="Title 1">
            <a:extLst>
              <a:ext uri="{FF2B5EF4-FFF2-40B4-BE49-F238E27FC236}">
                <a16:creationId xmlns:a16="http://schemas.microsoft.com/office/drawing/2014/main" id="{2F3D9046-513D-3046-8AE9-E259E3618DAB}"/>
              </a:ext>
            </a:extLst>
          </p:cNvPr>
          <p:cNvSpPr>
            <a:spLocks noGrp="1"/>
          </p:cNvSpPr>
          <p:nvPr>
            <p:ph type="title"/>
          </p:nvPr>
        </p:nvSpPr>
        <p:spPr/>
        <p:txBody>
          <a:bodyPr/>
          <a:lstStyle/>
          <a:p>
            <a:r>
              <a:rPr lang="en-US" dirty="0"/>
              <a:t>DM product family</a:t>
            </a:r>
          </a:p>
        </p:txBody>
      </p:sp>
      <p:sp>
        <p:nvSpPr>
          <p:cNvPr id="3" name="Content Placeholder 2">
            <a:extLst>
              <a:ext uri="{FF2B5EF4-FFF2-40B4-BE49-F238E27FC236}">
                <a16:creationId xmlns:a16="http://schemas.microsoft.com/office/drawing/2014/main" id="{E476F0C6-8383-DB43-820A-2509127F8D93}"/>
              </a:ext>
            </a:extLst>
          </p:cNvPr>
          <p:cNvSpPr>
            <a:spLocks noGrp="1"/>
          </p:cNvSpPr>
          <p:nvPr>
            <p:ph idx="1"/>
          </p:nvPr>
        </p:nvSpPr>
        <p:spPr/>
        <p:txBody>
          <a:bodyPr/>
          <a:lstStyle/>
          <a:p>
            <a:pPr lvl="2"/>
            <a:r>
              <a:rPr lang="en-US" dirty="0"/>
              <a:t>Scalable: From simple point-to-point setup, </a:t>
            </a:r>
            <a:br>
              <a:rPr lang="en-US" dirty="0"/>
            </a:br>
            <a:r>
              <a:rPr lang="en-US" dirty="0"/>
              <a:t>to thousands of endpoints</a:t>
            </a:r>
          </a:p>
          <a:p>
            <a:pPr lvl="2"/>
            <a:r>
              <a:rPr lang="en-US" dirty="0"/>
              <a:t>Reliable: Design, built, and guaranteed to work flawlessly as a complete system</a:t>
            </a:r>
          </a:p>
          <a:p>
            <a:pPr lvl="2"/>
            <a:r>
              <a:rPr lang="en-US" dirty="0"/>
              <a:t>Secure: Leverages the most robust enterprise-grade network security standards</a:t>
            </a:r>
          </a:p>
          <a:p>
            <a:pPr lvl="2"/>
            <a:r>
              <a:rPr lang="en-US" dirty="0"/>
              <a:t>Managed: Remotely configure, deploy, and manage large-scale networks</a:t>
            </a:r>
          </a:p>
        </p:txBody>
      </p:sp>
    </p:spTree>
    <p:extLst>
      <p:ext uri="{BB962C8B-B14F-4D97-AF65-F5344CB8AC3E}">
        <p14:creationId xmlns:p14="http://schemas.microsoft.com/office/powerpoint/2010/main" val="377120744"/>
      </p:ext>
    </p:extLst>
  </p:cSld>
  <p:clrMapOvr>
    <a:masterClrMapping/>
  </p:clrMapOvr>
  <p:transition>
    <p:fade/>
  </p:transition>
</p:sld>
</file>

<file path=ppt/theme/theme1.xml><?xml version="1.0" encoding="utf-8"?>
<a:theme xmlns:a="http://schemas.openxmlformats.org/drawingml/2006/main" name="Office Theme">
  <a:themeElements>
    <a:clrScheme name="Crestron">
      <a:dk1>
        <a:srgbClr val="3E484F"/>
      </a:dk1>
      <a:lt1>
        <a:srgbClr val="D7DFD7"/>
      </a:lt1>
      <a:dk2>
        <a:srgbClr val="004980"/>
      </a:dk2>
      <a:lt2>
        <a:srgbClr val="007CA0"/>
      </a:lt2>
      <a:accent1>
        <a:srgbClr val="7B7BBA"/>
      </a:accent1>
      <a:accent2>
        <a:srgbClr val="00AC80"/>
      </a:accent2>
      <a:accent3>
        <a:srgbClr val="D3DE44"/>
      </a:accent3>
      <a:accent4>
        <a:srgbClr val="0E99D6"/>
      </a:accent4>
      <a:accent5>
        <a:srgbClr val="BA1C83"/>
      </a:accent5>
      <a:accent6>
        <a:srgbClr val="F0563E"/>
      </a:accent6>
      <a:hlink>
        <a:srgbClr val="FCB544"/>
      </a:hlink>
      <a:folHlink>
        <a:srgbClr val="62191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12007</TotalTime>
  <Words>750</Words>
  <Application>Microsoft Macintosh PowerPoint</Application>
  <PresentationFormat>Widescreen</PresentationFormat>
  <Paragraphs>180</Paragraphs>
  <Slides>31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31</vt:i4>
      </vt:variant>
    </vt:vector>
  </HeadingPairs>
  <TitlesOfParts>
    <vt:vector size="37" baseType="lpstr">
      <vt:lpstr>Arial</vt:lpstr>
      <vt:lpstr>Arial Narrow</vt:lpstr>
      <vt:lpstr>Calibri</vt:lpstr>
      <vt:lpstr>Wingdings</vt:lpstr>
      <vt:lpstr>Office Theme</vt:lpstr>
      <vt:lpstr>Custom Design</vt:lpstr>
      <vt:lpstr>PowerPoint Presentation</vt:lpstr>
      <vt:lpstr>Crestron DigitalMedia™  The send any content anywhere solution</vt:lpstr>
      <vt:lpstr>DM®: The one platform that answers every communication need</vt:lpstr>
      <vt:lpstr>DM: The one platform that answers every communication need</vt:lpstr>
      <vt:lpstr>DM product family</vt:lpstr>
      <vt:lpstr>DM product family: The industry standard</vt:lpstr>
      <vt:lpstr>Forging a stronger, more connected digital world, together</vt:lpstr>
      <vt:lpstr>DM product family: Flexible</vt:lpstr>
      <vt:lpstr>DM product family</vt:lpstr>
      <vt:lpstr>Distribution solutions for every space</vt:lpstr>
      <vt:lpstr> Standalone Room Systems</vt:lpstr>
      <vt:lpstr>DM Lite and DMPS Lite</vt:lpstr>
      <vt:lpstr>DM Lite: Key features</vt:lpstr>
      <vt:lpstr>DMPS Lite: Key features</vt:lpstr>
      <vt:lpstr>DM Lite/DMPS Lite: Success Stories</vt:lpstr>
      <vt:lpstr>DMPS</vt:lpstr>
      <vt:lpstr>DMPS: Key features</vt:lpstr>
      <vt:lpstr>DMPS: Customer Success Stories</vt:lpstr>
      <vt:lpstr>DM Matrix</vt:lpstr>
      <vt:lpstr>DM Matrix: Key features</vt:lpstr>
      <vt:lpstr>DM Matrix: Success Stories</vt:lpstr>
      <vt:lpstr>AV-over-IP</vt:lpstr>
      <vt:lpstr>AV-over-IP</vt:lpstr>
      <vt:lpstr>AV-over-IP</vt:lpstr>
      <vt:lpstr>DM NVX AV-over-IP</vt:lpstr>
      <vt:lpstr>The standards you use. The interoperability you want.</vt:lpstr>
      <vt:lpstr>DM NVX: Success Stories/Testimonials</vt:lpstr>
      <vt:lpstr>There’s a DM solution for every need</vt:lpstr>
      <vt:lpstr>HDMI accessories</vt:lpstr>
      <vt:lpstr>DM by the numbers</vt:lpstr>
      <vt:lpstr>Learn more at crestron.com/DM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Eric Rosenberg</cp:lastModifiedBy>
  <cp:revision>118</cp:revision>
  <dcterms:created xsi:type="dcterms:W3CDTF">2019-02-13T18:43:35Z</dcterms:created>
  <dcterms:modified xsi:type="dcterms:W3CDTF">2020-11-05T20:14:44Z</dcterms:modified>
</cp:coreProperties>
</file>