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35"/>
  </p:notesMasterIdLst>
  <p:sldIdLst>
    <p:sldId id="282" r:id="rId2"/>
    <p:sldId id="281" r:id="rId3"/>
    <p:sldId id="257" r:id="rId4"/>
    <p:sldId id="258" r:id="rId5"/>
    <p:sldId id="265" r:id="rId6"/>
    <p:sldId id="274" r:id="rId7"/>
    <p:sldId id="267" r:id="rId8"/>
    <p:sldId id="2076138034" r:id="rId9"/>
    <p:sldId id="259" r:id="rId10"/>
    <p:sldId id="268" r:id="rId11"/>
    <p:sldId id="269" r:id="rId12"/>
    <p:sldId id="2076138033" r:id="rId13"/>
    <p:sldId id="2076138032" r:id="rId14"/>
    <p:sldId id="270" r:id="rId15"/>
    <p:sldId id="2076138031" r:id="rId16"/>
    <p:sldId id="286" r:id="rId17"/>
    <p:sldId id="293" r:id="rId18"/>
    <p:sldId id="295" r:id="rId19"/>
    <p:sldId id="294" r:id="rId20"/>
    <p:sldId id="296" r:id="rId21"/>
    <p:sldId id="290" r:id="rId22"/>
    <p:sldId id="283" r:id="rId23"/>
    <p:sldId id="284" r:id="rId24"/>
    <p:sldId id="285" r:id="rId25"/>
    <p:sldId id="288" r:id="rId26"/>
    <p:sldId id="261" r:id="rId27"/>
    <p:sldId id="275" r:id="rId28"/>
    <p:sldId id="276" r:id="rId29"/>
    <p:sldId id="291" r:id="rId30"/>
    <p:sldId id="292" r:id="rId31"/>
    <p:sldId id="273" r:id="rId32"/>
    <p:sldId id="287" r:id="rId33"/>
    <p:sldId id="2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A80"/>
    <a:srgbClr val="DAE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57" autoAdjust="0"/>
    <p:restoredTop sz="95816" autoAdjust="0"/>
  </p:normalViewPr>
  <p:slideViewPr>
    <p:cSldViewPr snapToGrid="0">
      <p:cViewPr varScale="1">
        <p:scale>
          <a:sx n="100" d="100"/>
          <a:sy n="100" d="100"/>
        </p:scale>
        <p:origin x="160" y="6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5D321-10B7-4431-B9B6-1862F984226A}" type="datetimeFigureOut">
              <a:rPr lang="en-GB" smtClean="0"/>
              <a:t>18/01/2021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F1FD2-58AB-4299-8481-02EEA6DAFC9F}" type="slidenum">
              <a:rPr lang="en-GB" smtClean="0"/>
              <a:t>‹#›</a:t>
            </a:fld>
            <a:endParaRPr lang="en-GB"/>
          </a:p>
        </p:txBody>
      </p:sp>
    </p:spTree>
    <p:extLst>
      <p:ext uri="{BB962C8B-B14F-4D97-AF65-F5344CB8AC3E}">
        <p14:creationId xmlns:p14="http://schemas.microsoft.com/office/powerpoint/2010/main" val="216796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36834397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5F4F1FD2-58AB-4299-8481-02EEA6DAFC9F}" type="slidenum">
              <a:rPr lang="en-GB" smtClean="0"/>
              <a:t>1</a:t>
            </a:fld>
            <a:endParaRPr lang="en-GB"/>
          </a:p>
        </p:txBody>
      </p:sp>
    </p:spTree>
    <p:extLst>
      <p:ext uri="{BB962C8B-B14F-4D97-AF65-F5344CB8AC3E}">
        <p14:creationId xmlns:p14="http://schemas.microsoft.com/office/powerpoint/2010/main" val="191666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Sarah</a:t>
            </a:r>
            <a:r>
              <a:rPr lang="en-US" dirty="0"/>
              <a:t> – 510 the 410 also has Audio amplification so you can add speakers without needed an amp. Rack or </a:t>
            </a:r>
            <a:r>
              <a:rPr lang="en-US" dirty="0" err="1"/>
              <a:t>wallmountable</a:t>
            </a:r>
            <a:r>
              <a:rPr lang="en-US" dirty="0"/>
              <a:t> </a:t>
            </a:r>
          </a:p>
          <a:p>
            <a:r>
              <a:rPr lang="en-US" b="1" u="sng" dirty="0"/>
              <a:t>Daniel</a:t>
            </a:r>
            <a:r>
              <a:rPr lang="en-US" dirty="0"/>
              <a:t>  - Example</a:t>
            </a:r>
          </a:p>
        </p:txBody>
      </p:sp>
      <p:sp>
        <p:nvSpPr>
          <p:cNvPr id="4" name="Slide Number Placeholder 3"/>
          <p:cNvSpPr>
            <a:spLocks noGrp="1"/>
          </p:cNvSpPr>
          <p:nvPr>
            <p:ph type="sldNum" sz="quarter" idx="5"/>
          </p:nvPr>
        </p:nvSpPr>
        <p:spPr/>
        <p:txBody>
          <a:bodyPr/>
          <a:lstStyle/>
          <a:p>
            <a:fld id="{5F4F1FD2-58AB-4299-8481-02EEA6DAFC9F}" type="slidenum">
              <a:rPr lang="en-GB" smtClean="0"/>
              <a:t>10</a:t>
            </a:fld>
            <a:endParaRPr lang="en-GB"/>
          </a:p>
        </p:txBody>
      </p:sp>
    </p:spTree>
    <p:extLst>
      <p:ext uri="{BB962C8B-B14F-4D97-AF65-F5344CB8AC3E}">
        <p14:creationId xmlns:p14="http://schemas.microsoft.com/office/powerpoint/2010/main" val="4230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11</a:t>
            </a:fld>
            <a:endParaRPr lang="en-GB"/>
          </a:p>
        </p:txBody>
      </p:sp>
    </p:spTree>
    <p:extLst>
      <p:ext uri="{BB962C8B-B14F-4D97-AF65-F5344CB8AC3E}">
        <p14:creationId xmlns:p14="http://schemas.microsoft.com/office/powerpoint/2010/main" val="63128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12</a:t>
            </a:fld>
            <a:endParaRPr lang="en-GB"/>
          </a:p>
        </p:txBody>
      </p:sp>
    </p:spTree>
    <p:extLst>
      <p:ext uri="{BB962C8B-B14F-4D97-AF65-F5344CB8AC3E}">
        <p14:creationId xmlns:p14="http://schemas.microsoft.com/office/powerpoint/2010/main" val="99057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13</a:t>
            </a:fld>
            <a:endParaRPr lang="en-GB"/>
          </a:p>
        </p:txBody>
      </p:sp>
    </p:spTree>
    <p:extLst>
      <p:ext uri="{BB962C8B-B14F-4D97-AF65-F5344CB8AC3E}">
        <p14:creationId xmlns:p14="http://schemas.microsoft.com/office/powerpoint/2010/main" val="123613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14</a:t>
            </a:fld>
            <a:endParaRPr lang="en-GB"/>
          </a:p>
        </p:txBody>
      </p:sp>
    </p:spTree>
    <p:extLst>
      <p:ext uri="{BB962C8B-B14F-4D97-AF65-F5344CB8AC3E}">
        <p14:creationId xmlns:p14="http://schemas.microsoft.com/office/powerpoint/2010/main" val="87012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2DA54-067A-F642-A04B-EDAC436D4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44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21</a:t>
            </a:fld>
            <a:endParaRPr lang="en-GB"/>
          </a:p>
        </p:txBody>
      </p:sp>
    </p:spTree>
    <p:extLst>
      <p:ext uri="{BB962C8B-B14F-4D97-AF65-F5344CB8AC3E}">
        <p14:creationId xmlns:p14="http://schemas.microsoft.com/office/powerpoint/2010/main" val="272174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24</a:t>
            </a:fld>
            <a:endParaRPr lang="en-GB"/>
          </a:p>
        </p:txBody>
      </p:sp>
    </p:spTree>
    <p:extLst>
      <p:ext uri="{BB962C8B-B14F-4D97-AF65-F5344CB8AC3E}">
        <p14:creationId xmlns:p14="http://schemas.microsoft.com/office/powerpoint/2010/main" val="946272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25</a:t>
            </a:fld>
            <a:endParaRPr lang="en-GB"/>
          </a:p>
        </p:txBody>
      </p:sp>
    </p:spTree>
    <p:extLst>
      <p:ext uri="{BB962C8B-B14F-4D97-AF65-F5344CB8AC3E}">
        <p14:creationId xmlns:p14="http://schemas.microsoft.com/office/powerpoint/2010/main" val="2308520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26</a:t>
            </a:fld>
            <a:endParaRPr lang="en-GB"/>
          </a:p>
        </p:txBody>
      </p:sp>
    </p:spTree>
    <p:extLst>
      <p:ext uri="{BB962C8B-B14F-4D97-AF65-F5344CB8AC3E}">
        <p14:creationId xmlns:p14="http://schemas.microsoft.com/office/powerpoint/2010/main" val="115509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a:t>
            </a:fld>
            <a:endParaRPr lang="en-GB"/>
          </a:p>
        </p:txBody>
      </p:sp>
    </p:spTree>
    <p:extLst>
      <p:ext uri="{BB962C8B-B14F-4D97-AF65-F5344CB8AC3E}">
        <p14:creationId xmlns:p14="http://schemas.microsoft.com/office/powerpoint/2010/main" val="3464275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27</a:t>
            </a:fld>
            <a:endParaRPr lang="en-GB"/>
          </a:p>
        </p:txBody>
      </p:sp>
    </p:spTree>
    <p:extLst>
      <p:ext uri="{BB962C8B-B14F-4D97-AF65-F5344CB8AC3E}">
        <p14:creationId xmlns:p14="http://schemas.microsoft.com/office/powerpoint/2010/main" val="167130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28</a:t>
            </a:fld>
            <a:endParaRPr lang="en-GB"/>
          </a:p>
        </p:txBody>
      </p:sp>
    </p:spTree>
    <p:extLst>
      <p:ext uri="{BB962C8B-B14F-4D97-AF65-F5344CB8AC3E}">
        <p14:creationId xmlns:p14="http://schemas.microsoft.com/office/powerpoint/2010/main" val="363218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29</a:t>
            </a:fld>
            <a:endParaRPr lang="en-GB"/>
          </a:p>
        </p:txBody>
      </p:sp>
    </p:spTree>
    <p:extLst>
      <p:ext uri="{BB962C8B-B14F-4D97-AF65-F5344CB8AC3E}">
        <p14:creationId xmlns:p14="http://schemas.microsoft.com/office/powerpoint/2010/main" val="2128845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30</a:t>
            </a:fld>
            <a:endParaRPr lang="en-GB"/>
          </a:p>
        </p:txBody>
      </p:sp>
    </p:spTree>
    <p:extLst>
      <p:ext uri="{BB962C8B-B14F-4D97-AF65-F5344CB8AC3E}">
        <p14:creationId xmlns:p14="http://schemas.microsoft.com/office/powerpoint/2010/main" val="316995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31</a:t>
            </a:fld>
            <a:endParaRPr lang="en-GB"/>
          </a:p>
        </p:txBody>
      </p:sp>
    </p:spTree>
    <p:extLst>
      <p:ext uri="{BB962C8B-B14F-4D97-AF65-F5344CB8AC3E}">
        <p14:creationId xmlns:p14="http://schemas.microsoft.com/office/powerpoint/2010/main" val="382913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32</a:t>
            </a:fld>
            <a:endParaRPr lang="en-GB"/>
          </a:p>
        </p:txBody>
      </p:sp>
    </p:spTree>
    <p:extLst>
      <p:ext uri="{BB962C8B-B14F-4D97-AF65-F5344CB8AC3E}">
        <p14:creationId xmlns:p14="http://schemas.microsoft.com/office/powerpoint/2010/main" val="626175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https://vimeo.com/368343973</a:t>
            </a:r>
            <a:endParaRPr lang="en-US" dirty="0"/>
          </a:p>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33</a:t>
            </a:fld>
            <a:endParaRPr lang="en-GB"/>
          </a:p>
        </p:txBody>
      </p:sp>
    </p:spTree>
    <p:extLst>
      <p:ext uri="{BB962C8B-B14F-4D97-AF65-F5344CB8AC3E}">
        <p14:creationId xmlns:p14="http://schemas.microsoft.com/office/powerpoint/2010/main" val="287845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3</a:t>
            </a:fld>
            <a:endParaRPr lang="en-GB"/>
          </a:p>
        </p:txBody>
      </p:sp>
    </p:spTree>
    <p:extLst>
      <p:ext uri="{BB962C8B-B14F-4D97-AF65-F5344CB8AC3E}">
        <p14:creationId xmlns:p14="http://schemas.microsoft.com/office/powerpoint/2010/main" val="310240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fld id="{5F4F1FD2-58AB-4299-8481-02EEA6DAFC9F}" type="slidenum">
              <a:rPr lang="en-GB" smtClean="0"/>
              <a:t>4</a:t>
            </a:fld>
            <a:endParaRPr lang="en-GB"/>
          </a:p>
        </p:txBody>
      </p:sp>
    </p:spTree>
    <p:extLst>
      <p:ext uri="{BB962C8B-B14F-4D97-AF65-F5344CB8AC3E}">
        <p14:creationId xmlns:p14="http://schemas.microsoft.com/office/powerpoint/2010/main" val="167645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5</a:t>
            </a:fld>
            <a:endParaRPr lang="en-GB"/>
          </a:p>
        </p:txBody>
      </p:sp>
    </p:spTree>
    <p:extLst>
      <p:ext uri="{BB962C8B-B14F-4D97-AF65-F5344CB8AC3E}">
        <p14:creationId xmlns:p14="http://schemas.microsoft.com/office/powerpoint/2010/main" val="375573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6</a:t>
            </a:fld>
            <a:endParaRPr lang="en-GB"/>
          </a:p>
        </p:txBody>
      </p:sp>
    </p:spTree>
    <p:extLst>
      <p:ext uri="{BB962C8B-B14F-4D97-AF65-F5344CB8AC3E}">
        <p14:creationId xmlns:p14="http://schemas.microsoft.com/office/powerpoint/2010/main" val="255503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7</a:t>
            </a:fld>
            <a:endParaRPr lang="en-GB"/>
          </a:p>
        </p:txBody>
      </p:sp>
    </p:spTree>
    <p:extLst>
      <p:ext uri="{BB962C8B-B14F-4D97-AF65-F5344CB8AC3E}">
        <p14:creationId xmlns:p14="http://schemas.microsoft.com/office/powerpoint/2010/main" val="2301134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5F4F1FD2-58AB-4299-8481-02EEA6DAFC9F}" type="slidenum">
              <a:rPr lang="en-GB" smtClean="0"/>
              <a:t>8</a:t>
            </a:fld>
            <a:endParaRPr lang="en-GB"/>
          </a:p>
        </p:txBody>
      </p:sp>
    </p:spTree>
    <p:extLst>
      <p:ext uri="{BB962C8B-B14F-4D97-AF65-F5344CB8AC3E}">
        <p14:creationId xmlns:p14="http://schemas.microsoft.com/office/powerpoint/2010/main" val="275367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9</a:t>
            </a:fld>
            <a:endParaRPr lang="en-GB"/>
          </a:p>
        </p:txBody>
      </p:sp>
    </p:spTree>
    <p:extLst>
      <p:ext uri="{BB962C8B-B14F-4D97-AF65-F5344CB8AC3E}">
        <p14:creationId xmlns:p14="http://schemas.microsoft.com/office/powerpoint/2010/main" val="162026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8622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011490" cy="2601126"/>
          </a:xfrm>
        </p:spPr>
        <p:txBody>
          <a:bodyPr anchor="t"/>
          <a:lstStyle>
            <a:lvl1pPr algn="l">
              <a:defRPr>
                <a:solidFill>
                  <a:srgbClr val="FFFFFF"/>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©2021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8382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2825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screen">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5063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3548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8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437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2217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4166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780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72790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Box 18">
            <a:extLst>
              <a:ext uri="{FF2B5EF4-FFF2-40B4-BE49-F238E27FC236}">
                <a16:creationId xmlns:a16="http://schemas.microsoft.com/office/drawing/2014/main" id="{738E55B4-A609-D24F-B724-7C8A8ECFAC25}"/>
              </a:ext>
            </a:extLst>
          </p:cNvPr>
          <p:cNvSpPr txBox="1"/>
          <p:nvPr/>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08361979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6" r:id="rId11"/>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3840">
          <p15:clr>
            <a:srgbClr val="F26B43"/>
          </p15:clr>
        </p15:guide>
        <p15:guide id="3" pos="216">
          <p15:clr>
            <a:srgbClr val="F26B43"/>
          </p15:clr>
        </p15:guide>
        <p15:guide id="4" pos="7464">
          <p15:clr>
            <a:srgbClr val="F26B43"/>
          </p15:clr>
        </p15:guide>
        <p15:guide id="5" orient="horz" pos="4104">
          <p15:clr>
            <a:srgbClr val="F26B43"/>
          </p15:clr>
        </p15:guide>
        <p15:guide id="6" orient="horz" pos="2520">
          <p15:clr>
            <a:srgbClr val="F26B43"/>
          </p15:clr>
        </p15:guide>
        <p15:guide id="7" pos="3696">
          <p15:clr>
            <a:srgbClr val="F26B43"/>
          </p15:clr>
        </p15:guide>
        <p15:guide id="8" pos="3984">
          <p15:clr>
            <a:srgbClr val="F26B43"/>
          </p15:clr>
        </p15:guide>
        <p15:guide id="9" orient="horz" pos="720">
          <p15:clr>
            <a:srgbClr val="F26B43"/>
          </p15:clr>
        </p15:guide>
        <p15:guide id="10" orient="horz" pos="936">
          <p15:clr>
            <a:srgbClr val="F26B43"/>
          </p15:clr>
        </p15:guide>
        <p15:guide id="11" orient="horz" pos="3888">
          <p15:clr>
            <a:srgbClr val="F26B43"/>
          </p15:clr>
        </p15:guide>
        <p15:guide id="12" pos="3264">
          <p15:clr>
            <a:srgbClr val="F26B43"/>
          </p15:clr>
        </p15:guide>
        <p15:guide id="13" pos="3408">
          <p15:clr>
            <a:srgbClr val="F26B43"/>
          </p15:clr>
        </p15:guide>
        <p15:guide id="14" pos="4416">
          <p15:clr>
            <a:srgbClr val="F26B43"/>
          </p15:clr>
        </p15:guide>
        <p15:guide id="15" pos="42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0.sv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A8C46-71BD-6E44-B687-3BA405AFD704}"/>
              </a:ext>
            </a:extLst>
          </p:cNvPr>
          <p:cNvSpPr>
            <a:spLocks noGrp="1"/>
          </p:cNvSpPr>
          <p:nvPr>
            <p:ph type="title"/>
          </p:nvPr>
        </p:nvSpPr>
        <p:spPr>
          <a:xfrm>
            <a:off x="342900" y="2192383"/>
            <a:ext cx="11506200" cy="2092234"/>
          </a:xfrm>
        </p:spPr>
        <p:txBody>
          <a:bodyPr>
            <a:normAutofit/>
          </a:bodyPr>
          <a:lstStyle/>
          <a:p>
            <a:r>
              <a:rPr lang="en-US" dirty="0"/>
              <a:t>DMPS Lite and DM Lite</a:t>
            </a:r>
            <a:br>
              <a:rPr lang="en-US" dirty="0"/>
            </a:br>
            <a:r>
              <a:rPr lang="en-US" sz="1800" dirty="0"/>
              <a:t>Simple Room Solutions</a:t>
            </a:r>
          </a:p>
        </p:txBody>
      </p:sp>
    </p:spTree>
    <p:extLst>
      <p:ext uri="{BB962C8B-B14F-4D97-AF65-F5344CB8AC3E}">
        <p14:creationId xmlns:p14="http://schemas.microsoft.com/office/powerpoint/2010/main" val="40360282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p:txBody>
          <a:bodyPr/>
          <a:lstStyle/>
          <a:p>
            <a:r>
              <a:rPr lang="en-US" dirty="0"/>
              <a:t>DMPS Lite: Products</a:t>
            </a:r>
          </a:p>
        </p:txBody>
      </p:sp>
      <p:sp>
        <p:nvSpPr>
          <p:cNvPr id="10" name="Text Placeholder 9">
            <a:extLst>
              <a:ext uri="{FF2B5EF4-FFF2-40B4-BE49-F238E27FC236}">
                <a16:creationId xmlns:a16="http://schemas.microsoft.com/office/drawing/2014/main" id="{ED34CC2D-4CD4-2B44-B103-98D6D480F854}"/>
              </a:ext>
            </a:extLst>
          </p:cNvPr>
          <p:cNvSpPr>
            <a:spLocks noGrp="1"/>
          </p:cNvSpPr>
          <p:nvPr>
            <p:ph type="body" idx="1"/>
          </p:nvPr>
        </p:nvSpPr>
        <p:spPr/>
        <p:txBody>
          <a:bodyPr/>
          <a:lstStyle/>
          <a:p>
            <a:r>
              <a:rPr lang="en-US" dirty="0"/>
              <a:t>HD-RX-4K-410-C-E</a:t>
            </a:r>
          </a:p>
        </p:txBody>
      </p:sp>
      <p:sp>
        <p:nvSpPr>
          <p:cNvPr id="3" name="Content Placeholder 2">
            <a:extLst>
              <a:ext uri="{FF2B5EF4-FFF2-40B4-BE49-F238E27FC236}">
                <a16:creationId xmlns:a16="http://schemas.microsoft.com/office/drawing/2014/main" id="{0AB97055-065C-D042-8E02-DAB16C75BF82}"/>
              </a:ext>
            </a:extLst>
          </p:cNvPr>
          <p:cNvSpPr>
            <a:spLocks noGrp="1"/>
          </p:cNvSpPr>
          <p:nvPr>
            <p:ph sz="half" idx="2"/>
          </p:nvPr>
        </p:nvSpPr>
        <p:spPr/>
        <p:txBody>
          <a:bodyPr/>
          <a:lstStyle/>
          <a:p>
            <a:r>
              <a:rPr lang="en-US" dirty="0"/>
              <a:t>4K Multiformat 4x1 AV Switcher and Receiver</a:t>
            </a:r>
          </a:p>
        </p:txBody>
      </p:sp>
      <p:sp>
        <p:nvSpPr>
          <p:cNvPr id="11" name="Text Placeholder 10">
            <a:extLst>
              <a:ext uri="{FF2B5EF4-FFF2-40B4-BE49-F238E27FC236}">
                <a16:creationId xmlns:a16="http://schemas.microsoft.com/office/drawing/2014/main" id="{185DD3A3-489D-7145-AD69-EBB6DA928C69}"/>
              </a:ext>
            </a:extLst>
          </p:cNvPr>
          <p:cNvSpPr>
            <a:spLocks noGrp="1"/>
          </p:cNvSpPr>
          <p:nvPr>
            <p:ph type="body" sz="quarter" idx="3"/>
          </p:nvPr>
        </p:nvSpPr>
        <p:spPr/>
        <p:txBody>
          <a:bodyPr/>
          <a:lstStyle/>
          <a:p>
            <a:r>
              <a:rPr lang="en-US" dirty="0"/>
              <a:t>HD-RX-4K-410-C-E-SW4</a:t>
            </a:r>
          </a:p>
        </p:txBody>
      </p:sp>
      <p:sp>
        <p:nvSpPr>
          <p:cNvPr id="4" name="Content Placeholder 3">
            <a:extLst>
              <a:ext uri="{FF2B5EF4-FFF2-40B4-BE49-F238E27FC236}">
                <a16:creationId xmlns:a16="http://schemas.microsoft.com/office/drawing/2014/main" id="{06A9F829-95EA-AA42-BED5-31B1AC5E3272}"/>
              </a:ext>
            </a:extLst>
          </p:cNvPr>
          <p:cNvSpPr>
            <a:spLocks noGrp="1"/>
          </p:cNvSpPr>
          <p:nvPr>
            <p:ph sz="quarter" idx="4"/>
          </p:nvPr>
        </p:nvSpPr>
        <p:spPr/>
        <p:txBody>
          <a:bodyPr/>
          <a:lstStyle/>
          <a:p>
            <a:r>
              <a:rPr lang="en-US" dirty="0"/>
              <a:t>4K Multiformat 4x1 AV Switcher and Receiver with 4-Port Ethernet Switch</a:t>
            </a:r>
          </a:p>
        </p:txBody>
      </p:sp>
      <p:pic>
        <p:nvPicPr>
          <p:cNvPr id="7" name="Picture 6">
            <a:extLst>
              <a:ext uri="{FF2B5EF4-FFF2-40B4-BE49-F238E27FC236}">
                <a16:creationId xmlns:a16="http://schemas.microsoft.com/office/drawing/2014/main" id="{4CA6AC03-513D-EC44-806E-6895B16111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3582389"/>
            <a:ext cx="5524500" cy="1886847"/>
          </a:xfrm>
          <a:prstGeom prst="rect">
            <a:avLst/>
          </a:prstGeom>
        </p:spPr>
      </p:pic>
      <p:pic>
        <p:nvPicPr>
          <p:cNvPr id="8" name="Picture 7">
            <a:extLst>
              <a:ext uri="{FF2B5EF4-FFF2-40B4-BE49-F238E27FC236}">
                <a16:creationId xmlns:a16="http://schemas.microsoft.com/office/drawing/2014/main" id="{F924C6E6-18C6-BA40-BDB0-BF025C0FE2C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24603" y="3582390"/>
            <a:ext cx="5524498" cy="1886847"/>
          </a:xfrm>
          <a:prstGeom prst="rect">
            <a:avLst/>
          </a:prstGeom>
        </p:spPr>
      </p:pic>
    </p:spTree>
    <p:extLst>
      <p:ext uri="{BB962C8B-B14F-4D97-AF65-F5344CB8AC3E}">
        <p14:creationId xmlns:p14="http://schemas.microsoft.com/office/powerpoint/2010/main" val="15246128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p:txBody>
          <a:bodyPr/>
          <a:lstStyle/>
          <a:p>
            <a:r>
              <a:rPr lang="en-US" dirty="0"/>
              <a:t>DMPS Lite: Products</a:t>
            </a:r>
          </a:p>
        </p:txBody>
      </p:sp>
      <p:sp>
        <p:nvSpPr>
          <p:cNvPr id="10" name="Text Placeholder 9">
            <a:extLst>
              <a:ext uri="{FF2B5EF4-FFF2-40B4-BE49-F238E27FC236}">
                <a16:creationId xmlns:a16="http://schemas.microsoft.com/office/drawing/2014/main" id="{B1E3FC55-D76E-D447-8E9D-C51ECADB8A10}"/>
              </a:ext>
            </a:extLst>
          </p:cNvPr>
          <p:cNvSpPr>
            <a:spLocks noGrp="1"/>
          </p:cNvSpPr>
          <p:nvPr>
            <p:ph type="body" idx="1"/>
          </p:nvPr>
        </p:nvSpPr>
        <p:spPr/>
        <p:txBody>
          <a:bodyPr/>
          <a:lstStyle/>
          <a:p>
            <a:r>
              <a:rPr lang="en-US" dirty="0"/>
              <a:t>HD-RX-4K-210-C-E</a:t>
            </a:r>
          </a:p>
        </p:txBody>
      </p:sp>
      <p:sp>
        <p:nvSpPr>
          <p:cNvPr id="3" name="Content Placeholder 2">
            <a:extLst>
              <a:ext uri="{FF2B5EF4-FFF2-40B4-BE49-F238E27FC236}">
                <a16:creationId xmlns:a16="http://schemas.microsoft.com/office/drawing/2014/main" id="{0AB97055-065C-D042-8E02-DAB16C75BF82}"/>
              </a:ext>
            </a:extLst>
          </p:cNvPr>
          <p:cNvSpPr>
            <a:spLocks noGrp="1"/>
          </p:cNvSpPr>
          <p:nvPr>
            <p:ph sz="half" idx="2"/>
          </p:nvPr>
        </p:nvSpPr>
        <p:spPr/>
        <p:txBody>
          <a:bodyPr/>
          <a:lstStyle/>
          <a:p>
            <a:r>
              <a:rPr lang="en-US" dirty="0"/>
              <a:t>4K Multiformat 2x1 AV Switcher and Receiver</a:t>
            </a:r>
          </a:p>
        </p:txBody>
      </p:sp>
      <p:sp>
        <p:nvSpPr>
          <p:cNvPr id="11" name="Text Placeholder 10">
            <a:extLst>
              <a:ext uri="{FF2B5EF4-FFF2-40B4-BE49-F238E27FC236}">
                <a16:creationId xmlns:a16="http://schemas.microsoft.com/office/drawing/2014/main" id="{9458C773-ED8A-4A40-8BB8-09146DE308F2}"/>
              </a:ext>
            </a:extLst>
          </p:cNvPr>
          <p:cNvSpPr>
            <a:spLocks noGrp="1"/>
          </p:cNvSpPr>
          <p:nvPr>
            <p:ph type="body" sz="quarter" idx="3"/>
          </p:nvPr>
        </p:nvSpPr>
        <p:spPr/>
        <p:txBody>
          <a:bodyPr/>
          <a:lstStyle/>
          <a:p>
            <a:r>
              <a:rPr lang="en-US" dirty="0"/>
              <a:t>HD-RX-4K-210-C-E-PoE</a:t>
            </a:r>
          </a:p>
        </p:txBody>
      </p:sp>
      <p:sp>
        <p:nvSpPr>
          <p:cNvPr id="4" name="Content Placeholder 3">
            <a:extLst>
              <a:ext uri="{FF2B5EF4-FFF2-40B4-BE49-F238E27FC236}">
                <a16:creationId xmlns:a16="http://schemas.microsoft.com/office/drawing/2014/main" id="{06A9F829-95EA-AA42-BED5-31B1AC5E3272}"/>
              </a:ext>
            </a:extLst>
          </p:cNvPr>
          <p:cNvSpPr>
            <a:spLocks noGrp="1"/>
          </p:cNvSpPr>
          <p:nvPr>
            <p:ph sz="quarter" idx="4"/>
          </p:nvPr>
        </p:nvSpPr>
        <p:spPr/>
        <p:txBody>
          <a:bodyPr/>
          <a:lstStyle/>
          <a:p>
            <a:r>
              <a:rPr lang="en-US" dirty="0"/>
              <a:t>4K Multiformat 2x1 AV Switcher and Receiver w/PoE</a:t>
            </a:r>
          </a:p>
        </p:txBody>
      </p:sp>
      <p:pic>
        <p:nvPicPr>
          <p:cNvPr id="7" name="Picture 6">
            <a:extLst>
              <a:ext uri="{FF2B5EF4-FFF2-40B4-BE49-F238E27FC236}">
                <a16:creationId xmlns:a16="http://schemas.microsoft.com/office/drawing/2014/main" id="{8AB96F3D-9448-DE4E-9B8D-DE97DC9974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3428999"/>
            <a:ext cx="5524500" cy="1833713"/>
          </a:xfrm>
          <a:prstGeom prst="rect">
            <a:avLst/>
          </a:prstGeom>
        </p:spPr>
      </p:pic>
      <p:pic>
        <p:nvPicPr>
          <p:cNvPr id="8" name="Picture 7">
            <a:extLst>
              <a:ext uri="{FF2B5EF4-FFF2-40B4-BE49-F238E27FC236}">
                <a16:creationId xmlns:a16="http://schemas.microsoft.com/office/drawing/2014/main" id="{AE906A2D-41F1-8844-85D0-1C6FCEE21D8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24603" y="3429000"/>
            <a:ext cx="5524498" cy="1833712"/>
          </a:xfrm>
          <a:prstGeom prst="rect">
            <a:avLst/>
          </a:prstGeom>
        </p:spPr>
      </p:pic>
    </p:spTree>
    <p:extLst>
      <p:ext uri="{BB962C8B-B14F-4D97-AF65-F5344CB8AC3E}">
        <p14:creationId xmlns:p14="http://schemas.microsoft.com/office/powerpoint/2010/main" val="13299494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p:txBody>
          <a:bodyPr/>
          <a:lstStyle/>
          <a:p>
            <a:r>
              <a:rPr lang="en-US" dirty="0"/>
              <a:t>DMPS Lite: Products</a:t>
            </a:r>
          </a:p>
        </p:txBody>
      </p:sp>
      <p:pic>
        <p:nvPicPr>
          <p:cNvPr id="12" name="Content Placeholder 11">
            <a:extLst>
              <a:ext uri="{FF2B5EF4-FFF2-40B4-BE49-F238E27FC236}">
                <a16:creationId xmlns:a16="http://schemas.microsoft.com/office/drawing/2014/main" id="{B03FA0DE-7356-4B1A-B16F-CBD11AE5740B}"/>
              </a:ext>
            </a:extLst>
          </p:cNvPr>
          <p:cNvPicPr>
            <a:picLocks noGrp="1" noChangeAspect="1"/>
          </p:cNvPicPr>
          <p:nvPr>
            <p:ph idx="1"/>
          </p:nvPr>
        </p:nvPicPr>
        <p:blipFill>
          <a:blip r:embed="rId3"/>
          <a:stretch>
            <a:fillRect/>
          </a:stretch>
        </p:blipFill>
        <p:spPr>
          <a:xfrm>
            <a:off x="342900" y="1361222"/>
            <a:ext cx="11506200" cy="4622148"/>
          </a:xfrm>
        </p:spPr>
      </p:pic>
    </p:spTree>
    <p:extLst>
      <p:ext uri="{BB962C8B-B14F-4D97-AF65-F5344CB8AC3E}">
        <p14:creationId xmlns:p14="http://schemas.microsoft.com/office/powerpoint/2010/main" val="7900089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6EBC5D6-8571-7E4B-9B14-F8CDFE26D77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33246" b="-33246"/>
          <a:stretch/>
        </p:blipFill>
        <p:spPr>
          <a:prstGeom prst="rect">
            <a:avLst/>
          </a:prstGeom>
        </p:spPr>
      </p:pic>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p:txBody>
          <a:bodyPr/>
          <a:lstStyle/>
          <a:p>
            <a:r>
              <a:rPr lang="en-US" dirty="0"/>
              <a:t>DMPS Lite: Products</a:t>
            </a:r>
          </a:p>
        </p:txBody>
      </p:sp>
      <p:sp>
        <p:nvSpPr>
          <p:cNvPr id="6" name="Content Placeholder 5">
            <a:extLst>
              <a:ext uri="{FF2B5EF4-FFF2-40B4-BE49-F238E27FC236}">
                <a16:creationId xmlns:a16="http://schemas.microsoft.com/office/drawing/2014/main" id="{AFE11963-82C3-4E5E-BACE-E8FC1A95F9FB}"/>
              </a:ext>
            </a:extLst>
          </p:cNvPr>
          <p:cNvSpPr>
            <a:spLocks noGrp="1"/>
          </p:cNvSpPr>
          <p:nvPr>
            <p:ph idx="1"/>
          </p:nvPr>
        </p:nvSpPr>
        <p:spPr/>
        <p:txBody>
          <a:bodyPr/>
          <a:lstStyle/>
          <a:p>
            <a:r>
              <a:rPr lang="en-US" dirty="0"/>
              <a:t>210 Kits: More options </a:t>
            </a:r>
          </a:p>
          <a:p>
            <a:pPr lvl="2"/>
            <a:r>
              <a:rPr lang="en-US" dirty="0"/>
              <a:t>Paired with our most popular DM Lite transmitters </a:t>
            </a:r>
          </a:p>
          <a:p>
            <a:pPr lvl="2"/>
            <a:r>
              <a:rPr lang="en-US" dirty="0"/>
              <a:t>2x1, 3x1, or 4x1 switching solutions</a:t>
            </a:r>
          </a:p>
          <a:p>
            <a:pPr lvl="2"/>
            <a:r>
              <a:rPr lang="en-US" dirty="0"/>
              <a:t>Includes everything you need to create simple, yet powerful AV spaces</a:t>
            </a:r>
          </a:p>
        </p:txBody>
      </p:sp>
    </p:spTree>
    <p:extLst>
      <p:ext uri="{BB962C8B-B14F-4D97-AF65-F5344CB8AC3E}">
        <p14:creationId xmlns:p14="http://schemas.microsoft.com/office/powerpoint/2010/main" val="152871126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a:xfrm>
            <a:off x="342900" y="304801"/>
            <a:ext cx="11506200" cy="838199"/>
          </a:xfrm>
        </p:spPr>
        <p:txBody>
          <a:bodyPr/>
          <a:lstStyle/>
          <a:p>
            <a:r>
              <a:rPr lang="en-US" dirty="0"/>
              <a:t>DM Lite: Products</a:t>
            </a:r>
          </a:p>
        </p:txBody>
      </p:sp>
      <p:sp>
        <p:nvSpPr>
          <p:cNvPr id="11" name="Text Placeholder 10">
            <a:extLst>
              <a:ext uri="{FF2B5EF4-FFF2-40B4-BE49-F238E27FC236}">
                <a16:creationId xmlns:a16="http://schemas.microsoft.com/office/drawing/2014/main" id="{AD20255B-4C1B-5A40-88F8-01B5A18DE7C6}"/>
              </a:ext>
            </a:extLst>
          </p:cNvPr>
          <p:cNvSpPr>
            <a:spLocks noGrp="1"/>
          </p:cNvSpPr>
          <p:nvPr>
            <p:ph type="body" idx="1"/>
          </p:nvPr>
        </p:nvSpPr>
        <p:spPr>
          <a:xfrm>
            <a:off x="342901" y="1485901"/>
            <a:ext cx="5524500" cy="416788"/>
          </a:xfrm>
        </p:spPr>
        <p:txBody>
          <a:bodyPr/>
          <a:lstStyle/>
          <a:p>
            <a:r>
              <a:rPr lang="en-US" dirty="0"/>
              <a:t>Transmitters</a:t>
            </a:r>
          </a:p>
        </p:txBody>
      </p:sp>
      <p:sp>
        <p:nvSpPr>
          <p:cNvPr id="3" name="Content Placeholder 2">
            <a:extLst>
              <a:ext uri="{FF2B5EF4-FFF2-40B4-BE49-F238E27FC236}">
                <a16:creationId xmlns:a16="http://schemas.microsoft.com/office/drawing/2014/main" id="{0AB97055-065C-D042-8E02-DAB16C75BF82}"/>
              </a:ext>
            </a:extLst>
          </p:cNvPr>
          <p:cNvSpPr>
            <a:spLocks noGrp="1"/>
          </p:cNvSpPr>
          <p:nvPr>
            <p:ph sz="half" idx="2"/>
          </p:nvPr>
        </p:nvSpPr>
        <p:spPr>
          <a:xfrm>
            <a:off x="342901" y="1902691"/>
            <a:ext cx="5524500" cy="4269509"/>
          </a:xfrm>
        </p:spPr>
        <p:txBody>
          <a:bodyPr>
            <a:normAutofit fontScale="70000" lnSpcReduction="20000"/>
          </a:bodyPr>
          <a:lstStyle/>
          <a:p>
            <a:pPr lvl="2"/>
            <a:r>
              <a:rPr lang="en-US" b="1" dirty="0"/>
              <a:t>HD-TX-101-C-E </a:t>
            </a:r>
          </a:p>
          <a:p>
            <a:pPr lvl="3"/>
            <a:r>
              <a:rPr lang="en-US" dirty="0"/>
              <a:t>HDMI over </a:t>
            </a:r>
            <a:r>
              <a:rPr lang="en-US" dirty="0" err="1"/>
              <a:t>CATx</a:t>
            </a:r>
            <a:r>
              <a:rPr lang="en-US" dirty="0"/>
              <a:t> Transmitter, Surface Mount</a:t>
            </a:r>
          </a:p>
          <a:p>
            <a:pPr lvl="2"/>
            <a:r>
              <a:rPr lang="en-US" b="1" dirty="0"/>
              <a:t>HD-TXC-101-C-E</a:t>
            </a:r>
            <a:r>
              <a:rPr lang="en-US" dirty="0"/>
              <a:t> </a:t>
            </a:r>
          </a:p>
          <a:p>
            <a:pPr lvl="3"/>
            <a:r>
              <a:rPr lang="en-US" dirty="0"/>
              <a:t>HDMI over </a:t>
            </a:r>
            <a:r>
              <a:rPr lang="en-US" dirty="0" err="1"/>
              <a:t>CATx</a:t>
            </a:r>
            <a:r>
              <a:rPr lang="en-US" dirty="0"/>
              <a:t> Transmitter w/IR &amp; RS-232, Surface Mount</a:t>
            </a:r>
          </a:p>
          <a:p>
            <a:pPr lvl="2"/>
            <a:r>
              <a:rPr lang="en-US" b="1" dirty="0"/>
              <a:t>HD-TX-101-C-1G-E</a:t>
            </a:r>
            <a:r>
              <a:rPr lang="en-US" dirty="0"/>
              <a:t> </a:t>
            </a:r>
          </a:p>
          <a:p>
            <a:pPr lvl="3"/>
            <a:r>
              <a:rPr lang="en-US" dirty="0"/>
              <a:t>HDMI over </a:t>
            </a:r>
            <a:r>
              <a:rPr lang="en-US" dirty="0" err="1"/>
              <a:t>CATx</a:t>
            </a:r>
            <a:r>
              <a:rPr lang="en-US" dirty="0"/>
              <a:t> Transmitter, Wall Plate</a:t>
            </a:r>
          </a:p>
          <a:p>
            <a:pPr lvl="2"/>
            <a:r>
              <a:rPr lang="en-US" b="1" dirty="0"/>
              <a:t>HD-TXC-101-C-1G-E</a:t>
            </a:r>
            <a:r>
              <a:rPr lang="en-US" dirty="0"/>
              <a:t> </a:t>
            </a:r>
          </a:p>
          <a:p>
            <a:pPr lvl="3"/>
            <a:r>
              <a:rPr lang="en-US" dirty="0"/>
              <a:t>HDMI over </a:t>
            </a:r>
            <a:r>
              <a:rPr lang="en-US" dirty="0" err="1"/>
              <a:t>CATx</a:t>
            </a:r>
            <a:r>
              <a:rPr lang="en-US" dirty="0"/>
              <a:t> Transmitter w/IR &amp; RS-232, Wall Plate</a:t>
            </a:r>
          </a:p>
          <a:p>
            <a:pPr lvl="2"/>
            <a:r>
              <a:rPr lang="en-US" b="1" dirty="0"/>
              <a:t>HD-TX-201-C-2G-E</a:t>
            </a:r>
            <a:r>
              <a:rPr lang="en-US" dirty="0"/>
              <a:t> </a:t>
            </a:r>
          </a:p>
          <a:p>
            <a:pPr lvl="3">
              <a:lnSpc>
                <a:spcPct val="120000"/>
              </a:lnSpc>
            </a:pPr>
            <a:r>
              <a:rPr lang="en-US" dirty="0"/>
              <a:t>HDMI over </a:t>
            </a:r>
            <a:r>
              <a:rPr lang="en-US" dirty="0" err="1"/>
              <a:t>CATx</a:t>
            </a:r>
            <a:r>
              <a:rPr lang="en-US" dirty="0"/>
              <a:t> Transmitter &amp; 2x1 Auto-Switcher </a:t>
            </a:r>
            <a:br>
              <a:rPr lang="en-US" dirty="0"/>
            </a:br>
            <a:r>
              <a:rPr lang="en-US" dirty="0"/>
              <a:t>w/VGA &amp; Analog Audio, Wall Plate</a:t>
            </a:r>
          </a:p>
          <a:p>
            <a:pPr lvl="2"/>
            <a:r>
              <a:rPr lang="en-US" b="1" dirty="0"/>
              <a:t>HD-TX-301-C-E</a:t>
            </a:r>
            <a:r>
              <a:rPr lang="en-US" dirty="0"/>
              <a:t> </a:t>
            </a:r>
          </a:p>
          <a:p>
            <a:pPr lvl="3">
              <a:lnSpc>
                <a:spcPct val="120000"/>
              </a:lnSpc>
            </a:pPr>
            <a:r>
              <a:rPr lang="en-US" dirty="0"/>
              <a:t>HDMI over </a:t>
            </a:r>
            <a:r>
              <a:rPr lang="en-US" dirty="0" err="1"/>
              <a:t>CATx</a:t>
            </a:r>
            <a:r>
              <a:rPr lang="en-US" dirty="0"/>
              <a:t> Transmitter &amp; 3x1 Auto-Switcher </a:t>
            </a:r>
            <a:br>
              <a:rPr lang="en-US" dirty="0"/>
            </a:br>
            <a:r>
              <a:rPr lang="en-US" dirty="0"/>
              <a:t>w/2x HDMI plus VGA &amp; Analog Audio, Surface Mount</a:t>
            </a:r>
          </a:p>
        </p:txBody>
      </p:sp>
      <p:sp>
        <p:nvSpPr>
          <p:cNvPr id="12" name="Text Placeholder 11">
            <a:extLst>
              <a:ext uri="{FF2B5EF4-FFF2-40B4-BE49-F238E27FC236}">
                <a16:creationId xmlns:a16="http://schemas.microsoft.com/office/drawing/2014/main" id="{28E2C35D-D274-A84C-9238-5788066A01CB}"/>
              </a:ext>
            </a:extLst>
          </p:cNvPr>
          <p:cNvSpPr>
            <a:spLocks noGrp="1"/>
          </p:cNvSpPr>
          <p:nvPr>
            <p:ph type="body" sz="quarter" idx="3"/>
          </p:nvPr>
        </p:nvSpPr>
        <p:spPr>
          <a:xfrm>
            <a:off x="6324598" y="1485901"/>
            <a:ext cx="5524502" cy="416788"/>
          </a:xfrm>
        </p:spPr>
        <p:txBody>
          <a:bodyPr/>
          <a:lstStyle/>
          <a:p>
            <a:r>
              <a:rPr lang="en-US" dirty="0"/>
              <a:t>Receivers</a:t>
            </a:r>
          </a:p>
        </p:txBody>
      </p:sp>
      <p:sp>
        <p:nvSpPr>
          <p:cNvPr id="4" name="Content Placeholder 3">
            <a:extLst>
              <a:ext uri="{FF2B5EF4-FFF2-40B4-BE49-F238E27FC236}">
                <a16:creationId xmlns:a16="http://schemas.microsoft.com/office/drawing/2014/main" id="{06A9F829-95EA-AA42-BED5-31B1AC5E3272}"/>
              </a:ext>
            </a:extLst>
          </p:cNvPr>
          <p:cNvSpPr>
            <a:spLocks noGrp="1"/>
          </p:cNvSpPr>
          <p:nvPr>
            <p:ph sz="quarter" idx="4"/>
          </p:nvPr>
        </p:nvSpPr>
        <p:spPr>
          <a:xfrm>
            <a:off x="6324600" y="1902692"/>
            <a:ext cx="5524500" cy="4269508"/>
          </a:xfrm>
        </p:spPr>
        <p:txBody>
          <a:bodyPr>
            <a:normAutofit fontScale="70000" lnSpcReduction="20000"/>
          </a:bodyPr>
          <a:lstStyle/>
          <a:p>
            <a:pPr lvl="2"/>
            <a:r>
              <a:rPr lang="en-US" b="1" dirty="0"/>
              <a:t>HD-RX-101-C-E</a:t>
            </a:r>
            <a:r>
              <a:rPr lang="en-US" dirty="0"/>
              <a:t> </a:t>
            </a:r>
          </a:p>
          <a:p>
            <a:pPr lvl="3"/>
            <a:r>
              <a:rPr lang="en-US" dirty="0"/>
              <a:t>HDMI over </a:t>
            </a:r>
            <a:r>
              <a:rPr lang="en-US" dirty="0" err="1"/>
              <a:t>CATx</a:t>
            </a:r>
            <a:r>
              <a:rPr lang="en-US" dirty="0"/>
              <a:t> Receiver, Surface Mount</a:t>
            </a:r>
          </a:p>
          <a:p>
            <a:pPr lvl="2"/>
            <a:r>
              <a:rPr lang="en-US" b="1" dirty="0"/>
              <a:t>HD-RXC-101-C-E</a:t>
            </a:r>
            <a:r>
              <a:rPr lang="en-US" dirty="0"/>
              <a:t> </a:t>
            </a:r>
          </a:p>
          <a:p>
            <a:pPr lvl="3"/>
            <a:r>
              <a:rPr lang="en-US" dirty="0"/>
              <a:t>HDMI over </a:t>
            </a:r>
            <a:r>
              <a:rPr lang="en-US" dirty="0" err="1"/>
              <a:t>CATx</a:t>
            </a:r>
            <a:r>
              <a:rPr lang="en-US" dirty="0"/>
              <a:t> Receiver w/IR &amp; RS-232, Surface Mount</a:t>
            </a:r>
          </a:p>
          <a:p>
            <a:pPr lvl="2"/>
            <a:r>
              <a:rPr lang="en-US" b="1" dirty="0"/>
              <a:t>HD-RX-101-C-1G-E-B-T</a:t>
            </a:r>
            <a:r>
              <a:rPr lang="en-US" dirty="0"/>
              <a:t> </a:t>
            </a:r>
          </a:p>
          <a:p>
            <a:pPr lvl="3"/>
            <a:r>
              <a:rPr lang="en-US" dirty="0"/>
              <a:t>HDMI over </a:t>
            </a:r>
            <a:r>
              <a:rPr lang="en-US" dirty="0" err="1"/>
              <a:t>CATx</a:t>
            </a:r>
            <a:r>
              <a:rPr lang="en-US" dirty="0"/>
              <a:t> Receiver, Wall Plate </a:t>
            </a:r>
          </a:p>
          <a:p>
            <a:pPr lvl="2"/>
            <a:r>
              <a:rPr lang="en-US" b="1" dirty="0"/>
              <a:t>HD-RXC-101-C-1G-E-B-T</a:t>
            </a:r>
            <a:r>
              <a:rPr lang="en-US" dirty="0"/>
              <a:t> </a:t>
            </a:r>
          </a:p>
          <a:p>
            <a:pPr lvl="3"/>
            <a:r>
              <a:rPr lang="en-US" dirty="0"/>
              <a:t>HDMI over </a:t>
            </a:r>
            <a:r>
              <a:rPr lang="en-US" dirty="0" err="1"/>
              <a:t>CATx</a:t>
            </a:r>
            <a:r>
              <a:rPr lang="en-US" dirty="0"/>
              <a:t> Receiver w/IR &amp; RS-232, Wall Plate</a:t>
            </a:r>
          </a:p>
          <a:p>
            <a:pPr lvl="2"/>
            <a:r>
              <a:rPr lang="en-US" b="1" dirty="0"/>
              <a:t>HD-RX-201-C-E</a:t>
            </a:r>
            <a:r>
              <a:rPr lang="en-US" dirty="0"/>
              <a:t> </a:t>
            </a:r>
          </a:p>
          <a:p>
            <a:pPr lvl="3">
              <a:lnSpc>
                <a:spcPct val="120000"/>
              </a:lnSpc>
            </a:pPr>
            <a:r>
              <a:rPr lang="en-US" dirty="0"/>
              <a:t>HDMI over </a:t>
            </a:r>
            <a:r>
              <a:rPr lang="en-US" dirty="0" err="1"/>
              <a:t>CATx</a:t>
            </a:r>
            <a:r>
              <a:rPr lang="en-US" dirty="0"/>
              <a:t> Receiver, Room Controller, </a:t>
            </a:r>
            <a:br>
              <a:rPr lang="en-US" dirty="0"/>
            </a:br>
            <a:r>
              <a:rPr lang="en-US" dirty="0"/>
              <a:t>2x1 Auto-Switcher, HD Scaler, Surface Mount</a:t>
            </a:r>
          </a:p>
        </p:txBody>
      </p:sp>
    </p:spTree>
    <p:extLst>
      <p:ext uri="{BB962C8B-B14F-4D97-AF65-F5344CB8AC3E}">
        <p14:creationId xmlns:p14="http://schemas.microsoft.com/office/powerpoint/2010/main" val="34074139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9">
            <a:extLst>
              <a:ext uri="{FF2B5EF4-FFF2-40B4-BE49-F238E27FC236}">
                <a16:creationId xmlns:a16="http://schemas.microsoft.com/office/drawing/2014/main" id="{F3C83659-8B43-2F4E-9CB2-1F7EA8C5CB4D}"/>
              </a:ext>
            </a:extLst>
          </p:cNvPr>
          <p:cNvGraphicFramePr>
            <a:graphicFrameLocks noGrp="1"/>
          </p:cNvGraphicFramePr>
          <p:nvPr>
            <p:ph type="pic" sz="quarter" idx="10"/>
            <p:extLst>
              <p:ext uri="{D42A27DB-BD31-4B8C-83A1-F6EECF244321}">
                <p14:modId xmlns:p14="http://schemas.microsoft.com/office/powerpoint/2010/main" val="2469608290"/>
              </p:ext>
            </p:extLst>
          </p:nvPr>
        </p:nvGraphicFramePr>
        <p:xfrm>
          <a:off x="5410200" y="3384176"/>
          <a:ext cx="6588905" cy="2788024"/>
        </p:xfrm>
        <a:graphic>
          <a:graphicData uri="http://schemas.openxmlformats.org/drawingml/2006/table">
            <a:tbl>
              <a:tblPr firstRow="1" bandRow="1">
                <a:tableStyleId>{7E9639D4-E3E2-4D34-9284-5A2195B3D0D7}</a:tableStyleId>
              </a:tblPr>
              <a:tblGrid>
                <a:gridCol w="3127066">
                  <a:extLst>
                    <a:ext uri="{9D8B030D-6E8A-4147-A177-3AD203B41FA5}">
                      <a16:colId xmlns:a16="http://schemas.microsoft.com/office/drawing/2014/main" val="3078125200"/>
                    </a:ext>
                  </a:extLst>
                </a:gridCol>
                <a:gridCol w="3461839">
                  <a:extLst>
                    <a:ext uri="{9D8B030D-6E8A-4147-A177-3AD203B41FA5}">
                      <a16:colId xmlns:a16="http://schemas.microsoft.com/office/drawing/2014/main" val="1014127872"/>
                    </a:ext>
                  </a:extLst>
                </a:gridCol>
              </a:tblGrid>
              <a:tr h="348205">
                <a:tc>
                  <a:txBody>
                    <a:bodyPr/>
                    <a:lstStyle/>
                    <a:p>
                      <a:pPr algn="ctr"/>
                      <a:r>
                        <a:rPr lang="en-US" sz="1500" b="1" kern="1200" dirty="0">
                          <a:solidFill>
                            <a:srgbClr val="FFFFFF"/>
                          </a:solidFill>
                          <a:effectLst/>
                          <a:latin typeface="+mn-lt"/>
                          <a:ea typeface="+mn-ea"/>
                          <a:cs typeface="+mn-cs"/>
                        </a:rPr>
                        <a:t>HD-MD402 </a:t>
                      </a:r>
                      <a:endParaRPr lang="en-US" sz="1500" dirty="0">
                        <a:solidFill>
                          <a:srgbClr val="FFFFFF"/>
                        </a:solidFill>
                        <a:latin typeface="+mn-lt"/>
                      </a:endParaRPr>
                    </a:p>
                  </a:txBody>
                  <a:tcPr marL="85859" marR="85859" marT="42929" marB="42929"/>
                </a:tc>
                <a:tc>
                  <a:txBody>
                    <a:bodyPr/>
                    <a:lstStyle/>
                    <a:p>
                      <a:pPr algn="ctr"/>
                      <a:r>
                        <a:rPr lang="en-US" sz="1500" b="1" kern="1200" dirty="0">
                          <a:solidFill>
                            <a:srgbClr val="FFFFFF"/>
                          </a:solidFill>
                          <a:effectLst/>
                          <a:latin typeface="+mn-lt"/>
                          <a:ea typeface="+mn-ea"/>
                          <a:cs typeface="+mn-cs"/>
                        </a:rPr>
                        <a:t>HD-MD421</a:t>
                      </a:r>
                      <a:endParaRPr lang="en-US" sz="1500" dirty="0">
                        <a:solidFill>
                          <a:srgbClr val="FFFFFF"/>
                        </a:solidFill>
                        <a:latin typeface="+mn-lt"/>
                      </a:endParaRPr>
                    </a:p>
                  </a:txBody>
                  <a:tcPr marL="85859" marR="85859" marT="42929" marB="42929"/>
                </a:tc>
                <a:extLst>
                  <a:ext uri="{0D108BD9-81ED-4DB2-BD59-A6C34878D82A}">
                    <a16:rowId xmlns:a16="http://schemas.microsoft.com/office/drawing/2014/main" val="2668419302"/>
                  </a:ext>
                </a:extLst>
              </a:tr>
              <a:tr h="2439819">
                <a:tc>
                  <a:txBody>
                    <a:bodyPr/>
                    <a:lstStyle/>
                    <a:p>
                      <a:pPr marL="0" marR="0">
                        <a:lnSpc>
                          <a:spcPct val="100000"/>
                        </a:lnSpc>
                        <a:spcBef>
                          <a:spcPts val="0"/>
                        </a:spcBef>
                        <a:spcAft>
                          <a:spcPts val="0"/>
                        </a:spcAft>
                      </a:pPr>
                      <a:r>
                        <a:rPr lang="en-US" sz="1100" b="1" dirty="0">
                          <a:solidFill>
                            <a:srgbClr val="494F53"/>
                          </a:solidFill>
                          <a:effectLst/>
                          <a:latin typeface="+mn-lt"/>
                          <a:ea typeface="Times New Roman" panose="02020603050405020304" pitchFamily="18" charset="0"/>
                        </a:rPr>
                        <a:t>4x2 switcher with 4K to 1080p down-scaler</a:t>
                      </a:r>
                      <a:endParaRPr lang="en-US" sz="1100" dirty="0">
                        <a:effectLst/>
                        <a:latin typeface="+mn-lt"/>
                        <a:ea typeface="Times New Roman" panose="02020603050405020304" pitchFamily="18" charset="0"/>
                      </a:endParaRP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4 x HDMI inputs</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1 x mirrored DM Lite/HDMI output</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1 x DM Lite output</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4K60 4:2:0; 4K to 1080p down-scaler</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Built-in input detection and display control </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Joining plate option for rack mounting next to Crestron AMP products</a:t>
                      </a:r>
                    </a:p>
                    <a:p>
                      <a:pPr marL="461963" marR="0" lvl="2" indent="-342900" algn="l" defTabSz="914400" rtl="0" eaLnBrk="1" fontAlgn="auto" latinLnBrk="0" hangingPunct="1">
                        <a:lnSpc>
                          <a:spcPct val="100000"/>
                        </a:lnSpc>
                        <a:spcBef>
                          <a:spcPts val="300"/>
                        </a:spcBef>
                        <a:spcAft>
                          <a:spcPts val="300"/>
                        </a:spcAft>
                        <a:buClr>
                          <a:schemeClr val="bg2"/>
                        </a:buClr>
                        <a:buSzTx/>
                        <a:buFont typeface="Wingdings" pitchFamily="2" charset="2"/>
                        <a:buChar char="§"/>
                        <a:tabLst>
                          <a:tab pos="457200" algn="l"/>
                        </a:tabLst>
                        <a:defRPr/>
                      </a:pPr>
                      <a:r>
                        <a:rPr lang="en-US" sz="1100" kern="1200" dirty="0">
                          <a:solidFill>
                            <a:schemeClr val="tx1"/>
                          </a:solidFill>
                          <a:latin typeface="+mn-lt"/>
                          <a:ea typeface="+mn-lt"/>
                          <a:cs typeface="+mn-lt"/>
                        </a:rPr>
                        <a:t>RS-232 control</a:t>
                      </a:r>
                    </a:p>
                  </a:txBody>
                  <a:tcPr marL="85859" marR="85859" marT="42929" marB="42929"/>
                </a:tc>
                <a:tc>
                  <a:txBody>
                    <a:bodyPr/>
                    <a:lstStyle/>
                    <a:p>
                      <a:pPr>
                        <a:lnSpc>
                          <a:spcPct val="100000"/>
                        </a:lnSpc>
                        <a:spcBef>
                          <a:spcPts val="0"/>
                        </a:spcBef>
                        <a:spcAft>
                          <a:spcPts val="0"/>
                        </a:spcAft>
                      </a:pPr>
                      <a:r>
                        <a:rPr lang="en-US" sz="1100" b="1" kern="1200" dirty="0">
                          <a:solidFill>
                            <a:schemeClr val="tx1"/>
                          </a:solidFill>
                          <a:effectLst/>
                          <a:latin typeface="+mn-lt"/>
                          <a:ea typeface="+mn-ea"/>
                          <a:cs typeface="+mn-cs"/>
                        </a:rPr>
                        <a:t>6x1 switcher with 4K scaler</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4 x HDMI inputs</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2 x DM Lite inputs (single input transmitters only)</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1 x mirrored DM Lite/HDMI output</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4K60 4:2:0 with 4K scaler</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Microphone input, unbalanced audio inputs; Balanced audio output</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Built in auto-switching, priority routing, input detection and display control </a:t>
                      </a:r>
                    </a:p>
                    <a:p>
                      <a:pPr marL="461963" marR="0" lvl="2" indent="-342900" algn="l" defTabSz="914400" rtl="0" eaLnBrk="1" latinLnBrk="0" hangingPunct="1">
                        <a:lnSpc>
                          <a:spcPct val="100000"/>
                        </a:lnSpc>
                        <a:spcBef>
                          <a:spcPts val="300"/>
                        </a:spcBef>
                        <a:spcAft>
                          <a:spcPts val="300"/>
                        </a:spcAft>
                        <a:buClr>
                          <a:schemeClr val="bg2"/>
                        </a:buClr>
                        <a:buFont typeface="Wingdings" pitchFamily="2" charset="2"/>
                        <a:buChar char="§"/>
                        <a:tabLst>
                          <a:tab pos="457200" algn="l"/>
                        </a:tabLst>
                      </a:pPr>
                      <a:r>
                        <a:rPr lang="en-US" sz="1100" kern="1200" dirty="0">
                          <a:solidFill>
                            <a:schemeClr val="tx1"/>
                          </a:solidFill>
                          <a:latin typeface="+mn-lt"/>
                          <a:ea typeface="+mn-lt"/>
                          <a:cs typeface="+mn-lt"/>
                        </a:rPr>
                        <a:t>RS-232 control</a:t>
                      </a:r>
                      <a:endParaRPr lang="en-US" sz="1100" dirty="0">
                        <a:effectLst/>
                        <a:latin typeface="+mn-lt"/>
                        <a:ea typeface="Times New Roman" panose="02020603050405020304" pitchFamily="18" charset="0"/>
                      </a:endParaRPr>
                    </a:p>
                  </a:txBody>
                  <a:tcPr marL="85859" marR="85859" marT="42929" marB="42929"/>
                </a:tc>
                <a:extLst>
                  <a:ext uri="{0D108BD9-81ED-4DB2-BD59-A6C34878D82A}">
                    <a16:rowId xmlns:a16="http://schemas.microsoft.com/office/drawing/2014/main" val="4110339488"/>
                  </a:ext>
                </a:extLst>
              </a:tr>
            </a:tbl>
          </a:graphicData>
        </a:graphic>
      </p:graphicFrame>
      <p:sp>
        <p:nvSpPr>
          <p:cNvPr id="2" name="Title 1">
            <a:extLst>
              <a:ext uri="{FF2B5EF4-FFF2-40B4-BE49-F238E27FC236}">
                <a16:creationId xmlns:a16="http://schemas.microsoft.com/office/drawing/2014/main" id="{0C7A58BA-0928-46A7-A327-4B9E62246862}"/>
              </a:ext>
            </a:extLst>
          </p:cNvPr>
          <p:cNvSpPr>
            <a:spLocks noGrp="1"/>
          </p:cNvSpPr>
          <p:nvPr>
            <p:ph type="title"/>
          </p:nvPr>
        </p:nvSpPr>
        <p:spPr/>
        <p:txBody>
          <a:bodyPr/>
          <a:lstStyle/>
          <a:p>
            <a:r>
              <a:rPr lang="en-US" dirty="0"/>
              <a:t>DM Lite: Products</a:t>
            </a:r>
          </a:p>
        </p:txBody>
      </p:sp>
      <p:sp>
        <p:nvSpPr>
          <p:cNvPr id="3" name="Content Placeholder 2">
            <a:extLst>
              <a:ext uri="{FF2B5EF4-FFF2-40B4-BE49-F238E27FC236}">
                <a16:creationId xmlns:a16="http://schemas.microsoft.com/office/drawing/2014/main" id="{E66B98C5-4072-4B3F-BBE9-45FC9E5F3979}"/>
              </a:ext>
            </a:extLst>
          </p:cNvPr>
          <p:cNvSpPr>
            <a:spLocks noGrp="1"/>
          </p:cNvSpPr>
          <p:nvPr>
            <p:ph idx="1"/>
          </p:nvPr>
        </p:nvSpPr>
        <p:spPr>
          <a:xfrm>
            <a:off x="342899" y="1485900"/>
            <a:ext cx="4713195" cy="4686300"/>
          </a:xfrm>
        </p:spPr>
        <p:txBody>
          <a:bodyPr vert="horz" lIns="0" tIns="0" rIns="0" bIns="91440" rtlCol="0" anchor="t">
            <a:normAutofit fontScale="77500" lnSpcReduction="20000"/>
          </a:bodyPr>
          <a:lstStyle/>
          <a:p>
            <a:r>
              <a:rPr lang="en-US" dirty="0"/>
              <a:t>Switchers</a:t>
            </a:r>
          </a:p>
          <a:p>
            <a:pPr lvl="2">
              <a:lnSpc>
                <a:spcPct val="120000"/>
              </a:lnSpc>
            </a:pPr>
            <a:r>
              <a:rPr lang="en-US" dirty="0"/>
              <a:t>Basic switching capabilities right out of the box</a:t>
            </a:r>
          </a:p>
          <a:p>
            <a:pPr lvl="3"/>
            <a:r>
              <a:rPr lang="en-US" dirty="0"/>
              <a:t>Auto-routing</a:t>
            </a:r>
          </a:p>
          <a:p>
            <a:pPr lvl="3"/>
            <a:r>
              <a:rPr lang="en-US" dirty="0"/>
              <a:t>Priority-routing</a:t>
            </a:r>
          </a:p>
          <a:p>
            <a:pPr lvl="3"/>
            <a:r>
              <a:rPr lang="en-US" dirty="0"/>
              <a:t>Native display control</a:t>
            </a:r>
          </a:p>
          <a:p>
            <a:pPr lvl="3"/>
            <a:r>
              <a:rPr lang="en-US" dirty="0"/>
              <a:t>Remote extension via DM Lite</a:t>
            </a:r>
          </a:p>
          <a:p>
            <a:pPr lvl="0"/>
            <a:r>
              <a:rPr lang="en-US" dirty="0"/>
              <a:t>Target applications ​</a:t>
            </a:r>
          </a:p>
          <a:p>
            <a:pPr lvl="2">
              <a:lnSpc>
                <a:spcPct val="110000"/>
              </a:lnSpc>
            </a:pPr>
            <a:r>
              <a:rPr lang="en-US" dirty="0"/>
              <a:t>Medium to large conference rooms, </a:t>
            </a:r>
            <a:br>
              <a:rPr lang="en-US" dirty="0"/>
            </a:br>
            <a:r>
              <a:rPr lang="en-US" dirty="0"/>
              <a:t>multi-purpose spaces</a:t>
            </a:r>
          </a:p>
          <a:p>
            <a:pPr lvl="2">
              <a:lnSpc>
                <a:spcPct val="120000"/>
              </a:lnSpc>
            </a:pPr>
            <a:r>
              <a:rPr lang="en-US" dirty="0"/>
              <a:t>Presentation classrooms – universities and K-12​</a:t>
            </a:r>
          </a:p>
          <a:p>
            <a:pPr lvl="2">
              <a:lnSpc>
                <a:spcPct val="120000"/>
              </a:lnSpc>
            </a:pPr>
            <a:r>
              <a:rPr lang="en-US" dirty="0"/>
              <a:t>Any application requiring fixed multi-source to single/dual-display distribution</a:t>
            </a:r>
          </a:p>
        </p:txBody>
      </p:sp>
      <p:pic>
        <p:nvPicPr>
          <p:cNvPr id="5" name="Picture 4">
            <a:extLst>
              <a:ext uri="{FF2B5EF4-FFF2-40B4-BE49-F238E27FC236}">
                <a16:creationId xmlns:a16="http://schemas.microsoft.com/office/drawing/2014/main" id="{C2CF9C7E-BCBC-47FE-8DB5-2FCA955575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2052" y="1117139"/>
            <a:ext cx="3274052" cy="1351078"/>
          </a:xfrm>
          <a:prstGeom prst="rect">
            <a:avLst/>
          </a:prstGeom>
        </p:spPr>
      </p:pic>
      <p:pic>
        <p:nvPicPr>
          <p:cNvPr id="6" name="Picture 5">
            <a:extLst>
              <a:ext uri="{FF2B5EF4-FFF2-40B4-BE49-F238E27FC236}">
                <a16:creationId xmlns:a16="http://schemas.microsoft.com/office/drawing/2014/main" id="{2757F52C-0B7C-423D-8C8C-513BA2D8B9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7180" y="2676871"/>
            <a:ext cx="3274053" cy="326232"/>
          </a:xfrm>
          <a:prstGeom prst="rect">
            <a:avLst/>
          </a:prstGeom>
        </p:spPr>
      </p:pic>
      <p:pic>
        <p:nvPicPr>
          <p:cNvPr id="7" name="Picture 6">
            <a:extLst>
              <a:ext uri="{FF2B5EF4-FFF2-40B4-BE49-F238E27FC236}">
                <a16:creationId xmlns:a16="http://schemas.microsoft.com/office/drawing/2014/main" id="{D52A5031-C835-4ACD-A31E-9EE50F15DB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9681" y="1017371"/>
            <a:ext cx="2164689" cy="1351078"/>
          </a:xfrm>
          <a:prstGeom prst="rect">
            <a:avLst/>
          </a:prstGeom>
        </p:spPr>
      </p:pic>
      <p:pic>
        <p:nvPicPr>
          <p:cNvPr id="8" name="Picture 7">
            <a:extLst>
              <a:ext uri="{FF2B5EF4-FFF2-40B4-BE49-F238E27FC236}">
                <a16:creationId xmlns:a16="http://schemas.microsoft.com/office/drawing/2014/main" id="{746C084E-5AEF-41B9-AF34-7BD38615BC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115" y="2536210"/>
            <a:ext cx="2455820" cy="499902"/>
          </a:xfrm>
          <a:prstGeom prst="rect">
            <a:avLst/>
          </a:prstGeom>
        </p:spPr>
      </p:pic>
    </p:spTree>
    <p:extLst>
      <p:ext uri="{BB962C8B-B14F-4D97-AF65-F5344CB8AC3E}">
        <p14:creationId xmlns:p14="http://schemas.microsoft.com/office/powerpoint/2010/main" val="23774236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05E5-15DD-4E6C-AC11-0D06808702A1}"/>
              </a:ext>
            </a:extLst>
          </p:cNvPr>
          <p:cNvSpPr>
            <a:spLocks noGrp="1"/>
          </p:cNvSpPr>
          <p:nvPr>
            <p:ph type="title"/>
          </p:nvPr>
        </p:nvSpPr>
        <p:spPr/>
        <p:txBody>
          <a:bodyPr/>
          <a:lstStyle/>
          <a:p>
            <a:r>
              <a:rPr lang="en-US" dirty="0"/>
              <a:t>Web-based configuration</a:t>
            </a:r>
          </a:p>
        </p:txBody>
      </p:sp>
      <p:sp>
        <p:nvSpPr>
          <p:cNvPr id="3" name="Text Placeholder 2">
            <a:extLst>
              <a:ext uri="{FF2B5EF4-FFF2-40B4-BE49-F238E27FC236}">
                <a16:creationId xmlns:a16="http://schemas.microsoft.com/office/drawing/2014/main" id="{44AA9B65-E4D3-45F9-B56F-746803BF934A}"/>
              </a:ext>
            </a:extLst>
          </p:cNvPr>
          <p:cNvSpPr>
            <a:spLocks noGrp="1"/>
          </p:cNvSpPr>
          <p:nvPr>
            <p:ph type="body" sz="quarter" idx="10"/>
          </p:nvPr>
        </p:nvSpPr>
        <p:spPr/>
        <p:txBody>
          <a:bodyPr/>
          <a:lstStyle/>
          <a:p>
            <a:r>
              <a:rPr lang="en-US" dirty="0"/>
              <a:t>How do you get a system up and running?</a:t>
            </a:r>
          </a:p>
        </p:txBody>
      </p:sp>
    </p:spTree>
    <p:extLst>
      <p:ext uri="{BB962C8B-B14F-4D97-AF65-F5344CB8AC3E}">
        <p14:creationId xmlns:p14="http://schemas.microsoft.com/office/powerpoint/2010/main" val="3919210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6B7F-BE66-495C-80B7-9A56C7044B0B}"/>
              </a:ext>
            </a:extLst>
          </p:cNvPr>
          <p:cNvSpPr>
            <a:spLocks noGrp="1"/>
          </p:cNvSpPr>
          <p:nvPr>
            <p:ph type="title"/>
          </p:nvPr>
        </p:nvSpPr>
        <p:spPr/>
        <p:txBody>
          <a:bodyPr/>
          <a:lstStyle/>
          <a:p>
            <a:r>
              <a:rPr lang="en-US" dirty="0"/>
              <a:t>Native web-based configuration</a:t>
            </a:r>
          </a:p>
        </p:txBody>
      </p:sp>
      <p:pic>
        <p:nvPicPr>
          <p:cNvPr id="6" name="Content Placeholder 5" descr="A screenshot of a cell phone&#10;&#10;Description automatically generated">
            <a:extLst>
              <a:ext uri="{FF2B5EF4-FFF2-40B4-BE49-F238E27FC236}">
                <a16:creationId xmlns:a16="http://schemas.microsoft.com/office/drawing/2014/main" id="{9C65BA6E-6BD4-1A4A-B45C-419CDF2A06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03350" y="1492250"/>
            <a:ext cx="9385300" cy="4673600"/>
          </a:xfrm>
          <a:prstGeom prst="rect">
            <a:avLst/>
          </a:prstGeom>
        </p:spPr>
      </p:pic>
    </p:spTree>
    <p:extLst>
      <p:ext uri="{BB962C8B-B14F-4D97-AF65-F5344CB8AC3E}">
        <p14:creationId xmlns:p14="http://schemas.microsoft.com/office/powerpoint/2010/main" val="33991050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6B7F-BE66-495C-80B7-9A56C7044B0B}"/>
              </a:ext>
            </a:extLst>
          </p:cNvPr>
          <p:cNvSpPr>
            <a:spLocks noGrp="1"/>
          </p:cNvSpPr>
          <p:nvPr>
            <p:ph type="title"/>
          </p:nvPr>
        </p:nvSpPr>
        <p:spPr/>
        <p:txBody>
          <a:bodyPr/>
          <a:lstStyle/>
          <a:p>
            <a:r>
              <a:rPr lang="en-US"/>
              <a:t>Native web-based configuration</a:t>
            </a:r>
            <a:endParaRPr lang="en-US" dirty="0"/>
          </a:p>
        </p:txBody>
      </p:sp>
      <p:pic>
        <p:nvPicPr>
          <p:cNvPr id="8" name="Content Placeholder 7" descr="A screenshot of a social media post&#10;&#10;Description automatically generated">
            <a:extLst>
              <a:ext uri="{FF2B5EF4-FFF2-40B4-BE49-F238E27FC236}">
                <a16:creationId xmlns:a16="http://schemas.microsoft.com/office/drawing/2014/main" id="{992F043C-D19D-454B-A13E-2037CDE598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94053" y="1485900"/>
            <a:ext cx="9403894" cy="4686300"/>
          </a:xfrm>
          <a:prstGeom prst="rect">
            <a:avLst/>
          </a:prstGeom>
        </p:spPr>
      </p:pic>
    </p:spTree>
    <p:extLst>
      <p:ext uri="{BB962C8B-B14F-4D97-AF65-F5344CB8AC3E}">
        <p14:creationId xmlns:p14="http://schemas.microsoft.com/office/powerpoint/2010/main" val="22537392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6B7F-BE66-495C-80B7-9A56C7044B0B}"/>
              </a:ext>
            </a:extLst>
          </p:cNvPr>
          <p:cNvSpPr>
            <a:spLocks noGrp="1"/>
          </p:cNvSpPr>
          <p:nvPr>
            <p:ph type="title"/>
          </p:nvPr>
        </p:nvSpPr>
        <p:spPr/>
        <p:txBody>
          <a:bodyPr/>
          <a:lstStyle/>
          <a:p>
            <a:r>
              <a:rPr lang="en-US" dirty="0"/>
              <a:t>Native web-based configuration</a:t>
            </a:r>
          </a:p>
        </p:txBody>
      </p:sp>
      <p:pic>
        <p:nvPicPr>
          <p:cNvPr id="5" name="Content Placeholder 4" descr="A screenshot of a cell phone&#10;&#10;Description automatically generated">
            <a:extLst>
              <a:ext uri="{FF2B5EF4-FFF2-40B4-BE49-F238E27FC236}">
                <a16:creationId xmlns:a16="http://schemas.microsoft.com/office/drawing/2014/main" id="{065C795C-6123-2F47-BA9E-1354CB1FD3F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94053" y="1485900"/>
            <a:ext cx="9403894" cy="4686300"/>
          </a:xfrm>
          <a:prstGeom prst="rect">
            <a:avLst/>
          </a:prstGeom>
        </p:spPr>
      </p:pic>
    </p:spTree>
    <p:extLst>
      <p:ext uri="{BB962C8B-B14F-4D97-AF65-F5344CB8AC3E}">
        <p14:creationId xmlns:p14="http://schemas.microsoft.com/office/powerpoint/2010/main" val="8542635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M Lite™ and DMPS Lite™ Simple AV Solutions - Learn More">
            <a:hlinkClick r:id="" action="ppaction://media"/>
            <a:extLst>
              <a:ext uri="{FF2B5EF4-FFF2-40B4-BE49-F238E27FC236}">
                <a16:creationId xmlns:a16="http://schemas.microsoft.com/office/drawing/2014/main" id="{B21E89D6-DDF5-4CAE-B9FE-B94071F5BC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863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6B7F-BE66-495C-80B7-9A56C7044B0B}"/>
              </a:ext>
            </a:extLst>
          </p:cNvPr>
          <p:cNvSpPr>
            <a:spLocks noGrp="1"/>
          </p:cNvSpPr>
          <p:nvPr>
            <p:ph type="title"/>
          </p:nvPr>
        </p:nvSpPr>
        <p:spPr/>
        <p:txBody>
          <a:bodyPr/>
          <a:lstStyle/>
          <a:p>
            <a:r>
              <a:rPr lang="en-US" dirty="0"/>
              <a:t>Native web-based configuration</a:t>
            </a:r>
          </a:p>
        </p:txBody>
      </p:sp>
      <p:pic>
        <p:nvPicPr>
          <p:cNvPr id="5" name="Content Placeholder 4" descr="A screenshot of a cell phone&#10;&#10;Description automatically generated">
            <a:extLst>
              <a:ext uri="{FF2B5EF4-FFF2-40B4-BE49-F238E27FC236}">
                <a16:creationId xmlns:a16="http://schemas.microsoft.com/office/drawing/2014/main" id="{A8A4D5F5-017E-2E48-AE88-46198A61409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03350" y="1492250"/>
            <a:ext cx="9385300" cy="4673600"/>
          </a:xfrm>
          <a:prstGeom prst="rect">
            <a:avLst/>
          </a:prstGeom>
        </p:spPr>
      </p:pic>
    </p:spTree>
    <p:extLst>
      <p:ext uri="{BB962C8B-B14F-4D97-AF65-F5344CB8AC3E}">
        <p14:creationId xmlns:p14="http://schemas.microsoft.com/office/powerpoint/2010/main" val="2025771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solidFill>
                  <a:srgbClr val="004A80"/>
                </a:solidFill>
              </a:rPr>
              <a:t>.AV Framework</a:t>
            </a:r>
            <a:r>
              <a:rPr lang="en-US" sz="1400" baseline="60000" dirty="0">
                <a:solidFill>
                  <a:srgbClr val="004A80"/>
                </a:solidFill>
              </a:rPr>
              <a:t>™</a:t>
            </a:r>
            <a:r>
              <a:rPr lang="en-US" dirty="0">
                <a:solidFill>
                  <a:srgbClr val="004A80"/>
                </a:solidFill>
              </a:rPr>
              <a:t> software – web-based configuration </a:t>
            </a:r>
          </a:p>
        </p:txBody>
      </p:sp>
      <p:sp>
        <p:nvSpPr>
          <p:cNvPr id="3" name="Text Placeholder 2">
            <a:extLst>
              <a:ext uri="{FF2B5EF4-FFF2-40B4-BE49-F238E27FC236}">
                <a16:creationId xmlns:a16="http://schemas.microsoft.com/office/drawing/2014/main" id="{56816219-1CBC-C54B-8992-60548C19E9AE}"/>
              </a:ext>
            </a:extLst>
          </p:cNvPr>
          <p:cNvSpPr>
            <a:spLocks noGrp="1"/>
          </p:cNvSpPr>
          <p:nvPr>
            <p:ph type="body" idx="1"/>
          </p:nvPr>
        </p:nvSpPr>
        <p:spPr/>
        <p:txBody>
          <a:bodyPr/>
          <a:lstStyle/>
          <a:p>
            <a:r>
              <a:rPr lang="en-US" dirty="0"/>
              <a:t>1. Processor</a:t>
            </a:r>
          </a:p>
        </p:txBody>
      </p:sp>
      <p:sp>
        <p:nvSpPr>
          <p:cNvPr id="6" name="Text Placeholder 5">
            <a:extLst>
              <a:ext uri="{FF2B5EF4-FFF2-40B4-BE49-F238E27FC236}">
                <a16:creationId xmlns:a16="http://schemas.microsoft.com/office/drawing/2014/main" id="{8FCC7ABE-46AE-3C4D-A4F3-03F76BEFAE12}"/>
              </a:ext>
            </a:extLst>
          </p:cNvPr>
          <p:cNvSpPr>
            <a:spLocks noGrp="1"/>
          </p:cNvSpPr>
          <p:nvPr>
            <p:ph type="body" sz="quarter" idx="3"/>
          </p:nvPr>
        </p:nvSpPr>
        <p:spPr/>
        <p:txBody>
          <a:bodyPr/>
          <a:lstStyle/>
          <a:p>
            <a:r>
              <a:rPr lang="en-US" dirty="0"/>
              <a:t>2. Configuration UI</a:t>
            </a:r>
          </a:p>
        </p:txBody>
      </p:sp>
      <p:grpSp>
        <p:nvGrpSpPr>
          <p:cNvPr id="10" name="Group 9">
            <a:extLst>
              <a:ext uri="{FF2B5EF4-FFF2-40B4-BE49-F238E27FC236}">
                <a16:creationId xmlns:a16="http://schemas.microsoft.com/office/drawing/2014/main" id="{47678CF9-727F-B64E-BF96-D3CE5FD3917B}"/>
              </a:ext>
            </a:extLst>
          </p:cNvPr>
          <p:cNvGrpSpPr/>
          <p:nvPr/>
        </p:nvGrpSpPr>
        <p:grpSpPr>
          <a:xfrm>
            <a:off x="5622059" y="4068623"/>
            <a:ext cx="6383693" cy="2240784"/>
            <a:chOff x="5056787" y="3846254"/>
            <a:chExt cx="7017192" cy="2463153"/>
          </a:xfrm>
        </p:grpSpPr>
        <p:pic>
          <p:nvPicPr>
            <p:cNvPr id="36" name="Picture 35">
              <a:extLst>
                <a:ext uri="{FF2B5EF4-FFF2-40B4-BE49-F238E27FC236}">
                  <a16:creationId xmlns:a16="http://schemas.microsoft.com/office/drawing/2014/main" id="{FA29F5AA-75A1-4071-800D-1E3CD797F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5174" y="3846254"/>
              <a:ext cx="3608805" cy="24631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AA795207-16F1-4A21-94C4-D37B1E2507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56787" y="3846254"/>
              <a:ext cx="3608805" cy="2463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98DDED7-489E-4830-BC58-0DE5E68323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2197" y="4319987"/>
              <a:ext cx="2591861" cy="1525076"/>
            </a:xfrm>
            <a:prstGeom prst="rect">
              <a:avLst/>
            </a:prstGeom>
          </p:spPr>
        </p:pic>
      </p:grpSp>
      <p:sp>
        <p:nvSpPr>
          <p:cNvPr id="45" name="TextBox 10">
            <a:extLst>
              <a:ext uri="{FF2B5EF4-FFF2-40B4-BE49-F238E27FC236}">
                <a16:creationId xmlns:a16="http://schemas.microsoft.com/office/drawing/2014/main" id="{502E6BB9-0EA9-475A-BFB0-7471647765DD}"/>
              </a:ext>
            </a:extLst>
          </p:cNvPr>
          <p:cNvSpPr txBox="1"/>
          <p:nvPr/>
        </p:nvSpPr>
        <p:spPr>
          <a:xfrm>
            <a:off x="6324598" y="3781625"/>
            <a:ext cx="3838575" cy="37471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spc="0" normalizeH="0" baseline="0" noProof="0" dirty="0">
                <a:ln>
                  <a:noFill/>
                </a:ln>
                <a:solidFill>
                  <a:schemeClr val="bg2"/>
                </a:solidFill>
                <a:effectLst/>
                <a:uLnTx/>
                <a:uFillTx/>
                <a:ea typeface="+mn-ea"/>
                <a:cs typeface="+mn-cs"/>
              </a:rPr>
              <a:t>3. User-facing UI</a:t>
            </a:r>
          </a:p>
        </p:txBody>
      </p:sp>
      <p:grpSp>
        <p:nvGrpSpPr>
          <p:cNvPr id="9" name="Group 8">
            <a:extLst>
              <a:ext uri="{FF2B5EF4-FFF2-40B4-BE49-F238E27FC236}">
                <a16:creationId xmlns:a16="http://schemas.microsoft.com/office/drawing/2014/main" id="{7358217D-4FFC-3247-A333-2973D412069D}"/>
              </a:ext>
            </a:extLst>
          </p:cNvPr>
          <p:cNvGrpSpPr/>
          <p:nvPr/>
        </p:nvGrpSpPr>
        <p:grpSpPr>
          <a:xfrm>
            <a:off x="5895431" y="1854613"/>
            <a:ext cx="5953668" cy="1423073"/>
            <a:chOff x="5895431" y="1854614"/>
            <a:chExt cx="5050475" cy="1207188"/>
          </a:xfrm>
        </p:grpSpPr>
        <p:pic>
          <p:nvPicPr>
            <p:cNvPr id="46" name="Picture 45">
              <a:extLst>
                <a:ext uri="{FF2B5EF4-FFF2-40B4-BE49-F238E27FC236}">
                  <a16:creationId xmlns:a16="http://schemas.microsoft.com/office/drawing/2014/main" id="{3B8F3096-7CCE-4873-A67F-3549AC31C7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7238" y="1854614"/>
              <a:ext cx="2438668" cy="1186996"/>
            </a:xfrm>
            <a:prstGeom prst="rect">
              <a:avLst/>
            </a:prstGeom>
          </p:spPr>
        </p:pic>
        <p:pic>
          <p:nvPicPr>
            <p:cNvPr id="47" name="Picture 46">
              <a:extLst>
                <a:ext uri="{FF2B5EF4-FFF2-40B4-BE49-F238E27FC236}">
                  <a16:creationId xmlns:a16="http://schemas.microsoft.com/office/drawing/2014/main" id="{AE9EC03C-D011-436A-B42F-59049003B2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5431" y="1855580"/>
              <a:ext cx="2467682" cy="1206222"/>
            </a:xfrm>
            <a:prstGeom prst="rect">
              <a:avLst/>
            </a:prstGeom>
          </p:spPr>
        </p:pic>
      </p:grpSp>
      <p:sp>
        <p:nvSpPr>
          <p:cNvPr id="48" name="TextBox 16">
            <a:extLst>
              <a:ext uri="{FF2B5EF4-FFF2-40B4-BE49-F238E27FC236}">
                <a16:creationId xmlns:a16="http://schemas.microsoft.com/office/drawing/2014/main" id="{3CC4402A-EBC3-4BC3-9B0C-8C5819D16159}"/>
              </a:ext>
            </a:extLst>
          </p:cNvPr>
          <p:cNvSpPr txBox="1"/>
          <p:nvPr/>
        </p:nvSpPr>
        <p:spPr>
          <a:xfrm>
            <a:off x="5867401" y="3363045"/>
            <a:ext cx="2937016" cy="17690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100" i="0" u="none" strike="noStrike" kern="1200" cap="all" spc="0" normalizeH="0" baseline="0" noProof="0" dirty="0">
                <a:ln>
                  <a:noFill/>
                </a:ln>
                <a:solidFill>
                  <a:srgbClr val="000000">
                    <a:lumMod val="85000"/>
                    <a:lumOff val="15000"/>
                  </a:srgbClr>
                </a:solidFill>
                <a:effectLst/>
                <a:uLnTx/>
                <a:uFillTx/>
                <a:latin typeface="FF Mark Pro Bold"/>
                <a:ea typeface="+mn-ea"/>
                <a:cs typeface="+mn-cs"/>
              </a:rPr>
              <a:t>AVF Config</a:t>
            </a:r>
            <a:r>
              <a:rPr lang="en-US" sz="1100" cap="all" dirty="0">
                <a:solidFill>
                  <a:srgbClr val="000000">
                    <a:lumMod val="85000"/>
                    <a:lumOff val="15000"/>
                  </a:srgbClr>
                </a:solidFill>
                <a:latin typeface="FF Mark Pro Bold"/>
              </a:rPr>
              <a:t> </a:t>
            </a:r>
            <a:r>
              <a:rPr kumimoji="0" lang="en-US" sz="1100" i="0" u="none" strike="noStrike" kern="1200" cap="all" spc="0" normalizeH="0" baseline="0" noProof="0" dirty="0">
                <a:ln>
                  <a:noFill/>
                </a:ln>
                <a:solidFill>
                  <a:srgbClr val="000000">
                    <a:lumMod val="85000"/>
                    <a:lumOff val="15000"/>
                  </a:srgbClr>
                </a:solidFill>
                <a:effectLst/>
                <a:uLnTx/>
                <a:uFillTx/>
                <a:latin typeface="FF Mark Pro Bold"/>
                <a:ea typeface="+mn-ea"/>
                <a:cs typeface="+mn-cs"/>
              </a:rPr>
              <a:t>On DMPS/VC-4/MPC3/RMC3</a:t>
            </a:r>
          </a:p>
        </p:txBody>
      </p:sp>
      <p:sp>
        <p:nvSpPr>
          <p:cNvPr id="49" name="TextBox 17">
            <a:extLst>
              <a:ext uri="{FF2B5EF4-FFF2-40B4-BE49-F238E27FC236}">
                <a16:creationId xmlns:a16="http://schemas.microsoft.com/office/drawing/2014/main" id="{CB94617A-813B-49C8-8268-F439D48B3504}"/>
              </a:ext>
            </a:extLst>
          </p:cNvPr>
          <p:cNvSpPr txBox="1"/>
          <p:nvPr/>
        </p:nvSpPr>
        <p:spPr>
          <a:xfrm>
            <a:off x="8974316" y="3361111"/>
            <a:ext cx="2874782" cy="17690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100" i="0" u="none" strike="noStrike" kern="1200" cap="all" spc="0" normalizeH="0" baseline="0" noProof="0" dirty="0">
                <a:ln>
                  <a:noFill/>
                </a:ln>
                <a:solidFill>
                  <a:srgbClr val="000000">
                    <a:lumMod val="85000"/>
                    <a:lumOff val="15000"/>
                  </a:srgbClr>
                </a:solidFill>
                <a:effectLst/>
                <a:uLnTx/>
                <a:uFillTx/>
                <a:latin typeface="FF Mark Pro Bold"/>
                <a:ea typeface="+mn-ea"/>
                <a:cs typeface="+mn-cs"/>
              </a:rPr>
              <a:t>AVF Config</a:t>
            </a:r>
            <a:r>
              <a:rPr lang="en-US" sz="1100" cap="all" dirty="0">
                <a:solidFill>
                  <a:srgbClr val="000000">
                    <a:lumMod val="85000"/>
                    <a:lumOff val="15000"/>
                  </a:srgbClr>
                </a:solidFill>
                <a:latin typeface="FF Mark Pro Bold"/>
              </a:rPr>
              <a:t> </a:t>
            </a:r>
            <a:r>
              <a:rPr kumimoji="0" lang="en-US" sz="1100" i="0" u="none" strike="noStrike" kern="1200" cap="all" spc="0" normalizeH="0" baseline="0" noProof="0" dirty="0">
                <a:ln>
                  <a:noFill/>
                </a:ln>
                <a:solidFill>
                  <a:srgbClr val="000000">
                    <a:lumMod val="85000"/>
                    <a:lumOff val="15000"/>
                  </a:srgbClr>
                </a:solidFill>
                <a:effectLst/>
                <a:uLnTx/>
                <a:uFillTx/>
                <a:latin typeface="FF Mark Pro Bold"/>
                <a:ea typeface="+mn-ea"/>
                <a:cs typeface="+mn-cs"/>
              </a:rPr>
              <a:t>On Mercury/AM</a:t>
            </a:r>
          </a:p>
        </p:txBody>
      </p:sp>
      <p:grpSp>
        <p:nvGrpSpPr>
          <p:cNvPr id="8" name="Group 7">
            <a:extLst>
              <a:ext uri="{FF2B5EF4-FFF2-40B4-BE49-F238E27FC236}">
                <a16:creationId xmlns:a16="http://schemas.microsoft.com/office/drawing/2014/main" id="{169147F2-9F9B-1E4E-AE01-037E7B416FBF}"/>
              </a:ext>
            </a:extLst>
          </p:cNvPr>
          <p:cNvGrpSpPr/>
          <p:nvPr/>
        </p:nvGrpSpPr>
        <p:grpSpPr>
          <a:xfrm>
            <a:off x="528868" y="2001169"/>
            <a:ext cx="5911310" cy="5911310"/>
            <a:chOff x="916912" y="2001169"/>
            <a:chExt cx="5911310" cy="5911310"/>
          </a:xfrm>
        </p:grpSpPr>
        <p:pic>
          <p:nvPicPr>
            <p:cNvPr id="39" name="Picture 38">
              <a:extLst>
                <a:ext uri="{FF2B5EF4-FFF2-40B4-BE49-F238E27FC236}">
                  <a16:creationId xmlns:a16="http://schemas.microsoft.com/office/drawing/2014/main" id="{62A52A0C-88E6-4392-8EE7-1714C7A8F7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67453">
              <a:off x="916912" y="2001169"/>
              <a:ext cx="5911310" cy="59113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CB3CCD06-E813-4A98-BA9E-FACDCE74E6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01177" y="4240906"/>
              <a:ext cx="1096188" cy="4148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CFEE201-8572-4CAF-B18E-91F6DD5B633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860694" y="3230544"/>
              <a:ext cx="891097" cy="7600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590888-E96E-4C83-AFC3-0C34AE5444B5}"/>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84102" y="3288919"/>
              <a:ext cx="1240514" cy="82959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9D1BA7A-E884-4649-B9B5-DF0E9967028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20119" y="2680321"/>
              <a:ext cx="1882410" cy="2635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2125A9C9-EC8A-4234-AB74-9BB21CE48B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84501" y="3820411"/>
              <a:ext cx="744309" cy="508020"/>
            </a:xfrm>
            <a:prstGeom prst="rect">
              <a:avLst/>
            </a:prstGeom>
          </p:spPr>
        </p:pic>
        <p:pic>
          <p:nvPicPr>
            <p:cNvPr id="52" name="Picture 51">
              <a:extLst>
                <a:ext uri="{FF2B5EF4-FFF2-40B4-BE49-F238E27FC236}">
                  <a16:creationId xmlns:a16="http://schemas.microsoft.com/office/drawing/2014/main" id="{F6908158-4908-4AA4-AC33-F84E37241BB9}"/>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7568" b="89730" l="0" r="100000"/>
                      </a14:imgEffect>
                    </a14:imgLayer>
                  </a14:imgProps>
                </a:ext>
                <a:ext uri="{28A0092B-C50C-407E-A947-70E740481C1C}">
                  <a14:useLocalDpi xmlns:a14="http://schemas.microsoft.com/office/drawing/2010/main"/>
                </a:ext>
              </a:extLst>
            </a:blip>
            <a:stretch>
              <a:fillRect/>
            </a:stretch>
          </p:blipFill>
          <p:spPr>
            <a:xfrm>
              <a:off x="3615534" y="4392810"/>
              <a:ext cx="794830" cy="540601"/>
            </a:xfrm>
            <a:prstGeom prst="rect">
              <a:avLst/>
            </a:prstGeom>
          </p:spPr>
        </p:pic>
      </p:grpSp>
    </p:spTree>
    <p:extLst>
      <p:ext uri="{BB962C8B-B14F-4D97-AF65-F5344CB8AC3E}">
        <p14:creationId xmlns:p14="http://schemas.microsoft.com/office/powerpoint/2010/main" val="42460098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49AB33-3C19-7443-8E24-ED7E1E74C7F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4594" b="-4594"/>
          <a:stretch/>
        </p:blipFill>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As simple as 1–2–3</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p:txBody>
          <a:bodyPr>
            <a:normAutofit/>
          </a:bodyPr>
          <a:lstStyle/>
          <a:p>
            <a:pPr lvl="1"/>
            <a:endParaRPr lang="en-US" dirty="0"/>
          </a:p>
          <a:p>
            <a:r>
              <a:rPr lang="en-US" dirty="0"/>
              <a:t>Step 1 – Install </a:t>
            </a:r>
          </a:p>
          <a:p>
            <a:pPr lvl="2">
              <a:lnSpc>
                <a:spcPct val="100000"/>
              </a:lnSpc>
            </a:pPr>
            <a:r>
              <a:rPr lang="en-US" dirty="0"/>
              <a:t>Simply install .AV Framework on an MPC3 or RMC3, add the HD-RX-4K-510-C-E as a switcher.</a:t>
            </a:r>
          </a:p>
        </p:txBody>
      </p:sp>
      <p:sp>
        <p:nvSpPr>
          <p:cNvPr id="6" name="Rectangle 5">
            <a:extLst>
              <a:ext uri="{FF2B5EF4-FFF2-40B4-BE49-F238E27FC236}">
                <a16:creationId xmlns:a16="http://schemas.microsoft.com/office/drawing/2014/main" id="{696DF943-3DFD-4160-92BB-15AF1F2B0390}"/>
              </a:ext>
            </a:extLst>
          </p:cNvPr>
          <p:cNvSpPr/>
          <p:nvPr/>
        </p:nvSpPr>
        <p:spPr>
          <a:xfrm>
            <a:off x="3079173" y="4951573"/>
            <a:ext cx="2102427" cy="488373"/>
          </a:xfrm>
          <a:prstGeom prst="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 Install the Hardware</a:t>
            </a:r>
          </a:p>
        </p:txBody>
      </p:sp>
    </p:spTree>
    <p:extLst>
      <p:ext uri="{BB962C8B-B14F-4D97-AF65-F5344CB8AC3E}">
        <p14:creationId xmlns:p14="http://schemas.microsoft.com/office/powerpoint/2010/main" val="24776145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794FF15-D536-FC4A-AAAF-B5350A31E4A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2707" b="-12707"/>
          <a:stretch/>
        </p:blipFill>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As simple as 1–2–3</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p:txBody>
          <a:bodyPr/>
          <a:lstStyle/>
          <a:p>
            <a:pPr lvl="1"/>
            <a:endParaRPr lang="en-US" dirty="0"/>
          </a:p>
          <a:p>
            <a:r>
              <a:rPr lang="en-US" dirty="0"/>
              <a:t>Step 2 - Configure</a:t>
            </a:r>
          </a:p>
          <a:p>
            <a:pPr lvl="2">
              <a:lnSpc>
                <a:spcPct val="100000"/>
              </a:lnSpc>
            </a:pPr>
            <a:r>
              <a:rPr lang="en-US" dirty="0"/>
              <a:t>Configure the A/ V routing</a:t>
            </a:r>
          </a:p>
        </p:txBody>
      </p:sp>
      <p:sp>
        <p:nvSpPr>
          <p:cNvPr id="6" name="Rectangle 5">
            <a:extLst>
              <a:ext uri="{FF2B5EF4-FFF2-40B4-BE49-F238E27FC236}">
                <a16:creationId xmlns:a16="http://schemas.microsoft.com/office/drawing/2014/main" id="{5CE842CB-108C-4378-963B-1CCEA4816B40}"/>
              </a:ext>
            </a:extLst>
          </p:cNvPr>
          <p:cNvSpPr/>
          <p:nvPr/>
        </p:nvSpPr>
        <p:spPr>
          <a:xfrm>
            <a:off x="2447365" y="4893813"/>
            <a:ext cx="2734235" cy="488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 Configure A/V Routing</a:t>
            </a:r>
          </a:p>
        </p:txBody>
      </p:sp>
    </p:spTree>
    <p:extLst>
      <p:ext uri="{BB962C8B-B14F-4D97-AF65-F5344CB8AC3E}">
        <p14:creationId xmlns:p14="http://schemas.microsoft.com/office/powerpoint/2010/main" val="32541354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55D8CE-50CC-7C4F-95AB-A52A446203C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6660" b="-16660"/>
          <a:stretch/>
        </p:blipFill>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As simple as 1–2–3</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p:txBody>
          <a:bodyPr/>
          <a:lstStyle/>
          <a:p>
            <a:pPr lvl="1"/>
            <a:endParaRPr lang="en-US" dirty="0"/>
          </a:p>
          <a:p>
            <a:r>
              <a:rPr lang="en-US" dirty="0"/>
              <a:t>Step 3 – Deploy</a:t>
            </a:r>
          </a:p>
          <a:p>
            <a:pPr lvl="2">
              <a:lnSpc>
                <a:spcPct val="100000"/>
              </a:lnSpc>
            </a:pPr>
            <a:r>
              <a:rPr lang="en-US" dirty="0"/>
              <a:t>You’re ready to go!</a:t>
            </a:r>
            <a:br>
              <a:rPr lang="en-US" dirty="0"/>
            </a:br>
            <a:r>
              <a:rPr lang="en-US" dirty="0"/>
              <a:t>Pick a source and start sharing.</a:t>
            </a:r>
          </a:p>
          <a:p>
            <a:pPr lvl="2">
              <a:lnSpc>
                <a:spcPct val="100000"/>
              </a:lnSpc>
            </a:pPr>
            <a:r>
              <a:rPr lang="en-US" dirty="0"/>
              <a:t>.AV Framework v6.2</a:t>
            </a:r>
          </a:p>
          <a:p>
            <a:pPr lvl="1"/>
            <a:br>
              <a:rPr lang="en-US" dirty="0"/>
            </a:br>
            <a:endParaRPr lang="en-US" dirty="0"/>
          </a:p>
        </p:txBody>
      </p:sp>
      <p:sp>
        <p:nvSpPr>
          <p:cNvPr id="9" name="Rectangle 8">
            <a:extLst>
              <a:ext uri="{FF2B5EF4-FFF2-40B4-BE49-F238E27FC236}">
                <a16:creationId xmlns:a16="http://schemas.microsoft.com/office/drawing/2014/main" id="{464D843D-F3FD-4C19-A26D-040EDAC5174B}"/>
              </a:ext>
            </a:extLst>
          </p:cNvPr>
          <p:cNvSpPr/>
          <p:nvPr/>
        </p:nvSpPr>
        <p:spPr>
          <a:xfrm>
            <a:off x="3079173" y="4595766"/>
            <a:ext cx="2102427" cy="488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3. Deploy the System</a:t>
            </a:r>
          </a:p>
        </p:txBody>
      </p:sp>
    </p:spTree>
    <p:extLst>
      <p:ext uri="{BB962C8B-B14F-4D97-AF65-F5344CB8AC3E}">
        <p14:creationId xmlns:p14="http://schemas.microsoft.com/office/powerpoint/2010/main" val="4846488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05E5-15DD-4E6C-AC11-0D06808702A1}"/>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44AA9B65-E4D3-45F9-B56F-746803BF934A}"/>
              </a:ext>
            </a:extLst>
          </p:cNvPr>
          <p:cNvSpPr>
            <a:spLocks noGrp="1"/>
          </p:cNvSpPr>
          <p:nvPr>
            <p:ph type="body" sz="quarter" idx="10"/>
          </p:nvPr>
        </p:nvSpPr>
        <p:spPr/>
        <p:txBody>
          <a:bodyPr/>
          <a:lstStyle/>
          <a:p>
            <a:r>
              <a:rPr lang="en-US" dirty="0"/>
              <a:t>Vertical markets</a:t>
            </a:r>
          </a:p>
        </p:txBody>
      </p:sp>
    </p:spTree>
    <p:extLst>
      <p:ext uri="{BB962C8B-B14F-4D97-AF65-F5344CB8AC3E}">
        <p14:creationId xmlns:p14="http://schemas.microsoft.com/office/powerpoint/2010/main" val="11975638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88DDA8-BB85-704A-AAC4-6522E2B830E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43745" b="-43745"/>
          <a:stretch/>
        </p:blipFill>
        <p:spPr>
          <a:xfrm>
            <a:off x="4128247" y="304800"/>
            <a:ext cx="7720853" cy="7035570"/>
          </a:xfrm>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Applications: </a:t>
            </a:r>
            <a:r>
              <a:rPr lang="en-US" b="1" dirty="0"/>
              <a:t>Education</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a:xfrm>
            <a:off x="342900" y="1485901"/>
            <a:ext cx="2897841" cy="4686300"/>
          </a:xfrm>
        </p:spPr>
        <p:txBody>
          <a:bodyPr/>
          <a:lstStyle/>
          <a:p>
            <a:pPr lvl="2"/>
            <a:r>
              <a:rPr lang="en-US" dirty="0"/>
              <a:t>Classrooms</a:t>
            </a:r>
          </a:p>
          <a:p>
            <a:pPr lvl="2"/>
            <a:r>
              <a:rPr lang="en-US" dirty="0"/>
              <a:t>Lounges</a:t>
            </a:r>
          </a:p>
          <a:p>
            <a:pPr lvl="2"/>
            <a:r>
              <a:rPr lang="en-US" dirty="0"/>
              <a:t>Training rooms</a:t>
            </a:r>
          </a:p>
          <a:p>
            <a:pPr lvl="2"/>
            <a:r>
              <a:rPr lang="en-US" dirty="0"/>
              <a:t>Common spaces</a:t>
            </a:r>
          </a:p>
          <a:p>
            <a:pPr lvl="2"/>
            <a:r>
              <a:rPr lang="en-US" dirty="0"/>
              <a:t>Faculty and student meeting rooms</a:t>
            </a:r>
          </a:p>
        </p:txBody>
      </p:sp>
      <p:pic>
        <p:nvPicPr>
          <p:cNvPr id="9" name="Graphic 8">
            <a:extLst>
              <a:ext uri="{FF2B5EF4-FFF2-40B4-BE49-F238E27FC236}">
                <a16:creationId xmlns:a16="http://schemas.microsoft.com/office/drawing/2014/main" id="{478328C9-18F5-FE40-853D-DBF09045A26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17843" y="440765"/>
            <a:ext cx="1031257" cy="715681"/>
          </a:xfrm>
          <a:prstGeom prst="rect">
            <a:avLst/>
          </a:prstGeom>
        </p:spPr>
      </p:pic>
    </p:spTree>
    <p:extLst>
      <p:ext uri="{BB962C8B-B14F-4D97-AF65-F5344CB8AC3E}">
        <p14:creationId xmlns:p14="http://schemas.microsoft.com/office/powerpoint/2010/main" val="20874343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88DDA8-BB85-704A-AAC4-6522E2B830E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4411" b="-4411"/>
          <a:stretch/>
        </p:blipFill>
        <p:spPr>
          <a:xfrm>
            <a:off x="4348213" y="1730187"/>
            <a:ext cx="7500887" cy="3514165"/>
          </a:xfrm>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Applications: </a:t>
            </a:r>
            <a:r>
              <a:rPr lang="en-US" b="1" dirty="0"/>
              <a:t>Enterprise</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p:txBody>
          <a:bodyPr/>
          <a:lstStyle/>
          <a:p>
            <a:pPr lvl="2"/>
            <a:r>
              <a:rPr lang="en-US" dirty="0"/>
              <a:t>Meeting rooms</a:t>
            </a:r>
          </a:p>
          <a:p>
            <a:pPr lvl="2"/>
            <a:r>
              <a:rPr lang="en-US" dirty="0"/>
              <a:t>Huddle rooms</a:t>
            </a:r>
          </a:p>
          <a:p>
            <a:pPr lvl="2"/>
            <a:r>
              <a:rPr lang="en-US" dirty="0"/>
              <a:t>Open presentation spaces</a:t>
            </a:r>
          </a:p>
          <a:p>
            <a:pPr lvl="2"/>
            <a:r>
              <a:rPr lang="en-US" dirty="0"/>
              <a:t>Conference rooms</a:t>
            </a:r>
          </a:p>
          <a:p>
            <a:pPr lvl="2"/>
            <a:r>
              <a:rPr lang="en-US" dirty="0"/>
              <a:t>Cafeterias</a:t>
            </a:r>
          </a:p>
        </p:txBody>
      </p:sp>
      <p:pic>
        <p:nvPicPr>
          <p:cNvPr id="9" name="Graphic 8">
            <a:extLst>
              <a:ext uri="{FF2B5EF4-FFF2-40B4-BE49-F238E27FC236}">
                <a16:creationId xmlns:a16="http://schemas.microsoft.com/office/drawing/2014/main" id="{478328C9-18F5-FE40-853D-DBF09045A26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960295" y="440765"/>
            <a:ext cx="746353" cy="715681"/>
          </a:xfrm>
          <a:prstGeom prst="rect">
            <a:avLst/>
          </a:prstGeom>
        </p:spPr>
      </p:pic>
    </p:spTree>
    <p:extLst>
      <p:ext uri="{BB962C8B-B14F-4D97-AF65-F5344CB8AC3E}">
        <p14:creationId xmlns:p14="http://schemas.microsoft.com/office/powerpoint/2010/main" val="31179222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88DDA8-BB85-704A-AAC4-6522E2B830E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61361" b="-61361"/>
          <a:stretch/>
        </p:blipFill>
        <p:spPr>
          <a:xfrm>
            <a:off x="4141694" y="304799"/>
            <a:ext cx="7707406" cy="7023317"/>
          </a:xfrm>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Applications: </a:t>
            </a:r>
            <a:r>
              <a:rPr lang="en-US" b="1" dirty="0"/>
              <a:t>Government</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p:txBody>
          <a:bodyPr/>
          <a:lstStyle/>
          <a:p>
            <a:pPr lvl="2"/>
            <a:r>
              <a:rPr lang="en-US" dirty="0"/>
              <a:t>Meeting rooms</a:t>
            </a:r>
          </a:p>
          <a:p>
            <a:pPr lvl="2"/>
            <a:r>
              <a:rPr lang="en-US" dirty="0"/>
              <a:t>Huddle rooms and spaces</a:t>
            </a:r>
          </a:p>
          <a:p>
            <a:pPr lvl="2"/>
            <a:r>
              <a:rPr lang="en-US" dirty="0"/>
              <a:t>Courtrooms (simple)</a:t>
            </a:r>
          </a:p>
          <a:p>
            <a:pPr lvl="2"/>
            <a:r>
              <a:rPr lang="en-US" dirty="0"/>
              <a:t>Council rooms</a:t>
            </a:r>
          </a:p>
          <a:p>
            <a:pPr lvl="2"/>
            <a:r>
              <a:rPr lang="en-US" dirty="0"/>
              <a:t>Small briefing rooms</a:t>
            </a:r>
          </a:p>
          <a:p>
            <a:pPr lvl="2"/>
            <a:r>
              <a:rPr lang="en-US" dirty="0"/>
              <a:t>Presentation rooms</a:t>
            </a:r>
          </a:p>
        </p:txBody>
      </p:sp>
      <p:pic>
        <p:nvPicPr>
          <p:cNvPr id="9" name="Graphic 8">
            <a:extLst>
              <a:ext uri="{FF2B5EF4-FFF2-40B4-BE49-F238E27FC236}">
                <a16:creationId xmlns:a16="http://schemas.microsoft.com/office/drawing/2014/main" id="{478328C9-18F5-FE40-853D-DBF09045A26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960295" y="442844"/>
            <a:ext cx="746353" cy="711523"/>
          </a:xfrm>
          <a:prstGeom prst="rect">
            <a:avLst/>
          </a:prstGeom>
        </p:spPr>
      </p:pic>
    </p:spTree>
    <p:extLst>
      <p:ext uri="{BB962C8B-B14F-4D97-AF65-F5344CB8AC3E}">
        <p14:creationId xmlns:p14="http://schemas.microsoft.com/office/powerpoint/2010/main" val="9969404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AA259F2-7720-3347-9F30-07F9AEBB762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5116" b="-13748"/>
          <a:stretch/>
        </p:blipFill>
        <p:spPr>
          <a:xfrm>
            <a:off x="3240741" y="1936377"/>
            <a:ext cx="8608359" cy="3671048"/>
          </a:xfrm>
        </p:spPr>
      </p:pic>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a:xfrm>
            <a:off x="342900" y="304800"/>
            <a:ext cx="4838700" cy="838199"/>
          </a:xfrm>
        </p:spPr>
        <p:txBody>
          <a:bodyPr/>
          <a:lstStyle/>
          <a:p>
            <a:r>
              <a:rPr lang="en-US" dirty="0"/>
              <a:t>Applications: </a:t>
            </a:r>
            <a:r>
              <a:rPr lang="en-US" b="1" dirty="0"/>
              <a:t>Retail</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a:xfrm>
            <a:off x="342900" y="1485901"/>
            <a:ext cx="4838700" cy="4686300"/>
          </a:xfrm>
        </p:spPr>
        <p:txBody>
          <a:bodyPr/>
          <a:lstStyle/>
          <a:p>
            <a:pPr lvl="2"/>
            <a:r>
              <a:rPr lang="en-US" dirty="0"/>
              <a:t>Shop front </a:t>
            </a:r>
          </a:p>
          <a:p>
            <a:pPr lvl="2"/>
            <a:r>
              <a:rPr lang="en-US" dirty="0"/>
              <a:t>Directories (kiosks)</a:t>
            </a:r>
          </a:p>
          <a:p>
            <a:pPr lvl="2"/>
            <a:r>
              <a:rPr lang="en-US" dirty="0"/>
              <a:t>Break rooms</a:t>
            </a:r>
          </a:p>
          <a:p>
            <a:pPr lvl="2"/>
            <a:r>
              <a:rPr lang="en-US" dirty="0"/>
              <a:t>Retail space</a:t>
            </a:r>
          </a:p>
          <a:p>
            <a:pPr lvl="1"/>
            <a:endParaRPr lang="en-US" dirty="0"/>
          </a:p>
          <a:p>
            <a:pPr lvl="1"/>
            <a:endParaRPr lang="en-US" dirty="0"/>
          </a:p>
        </p:txBody>
      </p:sp>
      <p:pic>
        <p:nvPicPr>
          <p:cNvPr id="7" name="Graphic 6">
            <a:extLst>
              <a:ext uri="{FF2B5EF4-FFF2-40B4-BE49-F238E27FC236}">
                <a16:creationId xmlns:a16="http://schemas.microsoft.com/office/drawing/2014/main" id="{8396794B-AC32-0D47-8E41-4D5EC31F72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73715" y="440765"/>
            <a:ext cx="455252" cy="715681"/>
          </a:xfrm>
          <a:prstGeom prst="rect">
            <a:avLst/>
          </a:prstGeom>
        </p:spPr>
      </p:pic>
    </p:spTree>
    <p:extLst>
      <p:ext uri="{BB962C8B-B14F-4D97-AF65-F5344CB8AC3E}">
        <p14:creationId xmlns:p14="http://schemas.microsoft.com/office/powerpoint/2010/main" val="7830558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09A0BA-6CDE-2349-A62E-184DD7C90254}"/>
              </a:ext>
            </a:extLst>
          </p:cNvPr>
          <p:cNvSpPr/>
          <p:nvPr/>
        </p:nvSpPr>
        <p:spPr>
          <a:xfrm>
            <a:off x="691944" y="0"/>
            <a:ext cx="5616259" cy="328721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3C87504F-936F-4B4C-9080-181D40B58CC0}"/>
              </a:ext>
            </a:extLst>
          </p:cNvPr>
          <p:cNvSpPr>
            <a:spLocks noGrp="1"/>
          </p:cNvSpPr>
          <p:nvPr>
            <p:ph idx="4294967295"/>
          </p:nvPr>
        </p:nvSpPr>
        <p:spPr>
          <a:xfrm>
            <a:off x="1150573" y="790575"/>
            <a:ext cx="4699000" cy="2287588"/>
          </a:xfrm>
          <a:prstGeom prst="rect">
            <a:avLst/>
          </a:prstGeom>
          <a:noFill/>
        </p:spPr>
        <p:txBody>
          <a:bodyPr>
            <a:normAutofit/>
          </a:bodyPr>
          <a:lstStyle/>
          <a:p>
            <a:pPr marL="0" indent="0">
              <a:lnSpc>
                <a:spcPts val="3000"/>
              </a:lnSpc>
              <a:buNone/>
            </a:pPr>
            <a:r>
              <a:rPr lang="en-US" sz="2400" b="1" dirty="0">
                <a:solidFill>
                  <a:srgbClr val="004A80"/>
                </a:solidFill>
                <a:latin typeface="Arial" panose="020B0604020202020204" pitchFamily="34" charset="0"/>
                <a:cs typeface="Arial" panose="020B0604020202020204" pitchFamily="34" charset="0"/>
              </a:rPr>
              <a:t>Plug-and-play DMPS Lite</a:t>
            </a:r>
            <a:r>
              <a:rPr lang="en-US" sz="2400" b="1" baseline="30000" dirty="0">
                <a:solidFill>
                  <a:srgbClr val="004A80"/>
                </a:solidFill>
                <a:latin typeface="Arial" panose="020B0604020202020204" pitchFamily="34" charset="0"/>
                <a:cs typeface="Arial" panose="020B0604020202020204" pitchFamily="34" charset="0"/>
              </a:rPr>
              <a:t>™ </a:t>
            </a:r>
            <a:r>
              <a:rPr lang="en-US" sz="2400" b="1" dirty="0">
                <a:solidFill>
                  <a:srgbClr val="004A80"/>
                </a:solidFill>
                <a:latin typeface="Arial" panose="020B0604020202020204" pitchFamily="34" charset="0"/>
                <a:cs typeface="Arial" panose="020B0604020202020204" pitchFamily="34" charset="0"/>
              </a:rPr>
              <a:t>and DM Lite</a:t>
            </a:r>
            <a:r>
              <a:rPr lang="en-US" sz="2400" b="1" baseline="30000" dirty="0">
                <a:solidFill>
                  <a:srgbClr val="004A80"/>
                </a:solidFill>
                <a:latin typeface="Arial" panose="020B0604020202020204" pitchFamily="34" charset="0"/>
                <a:cs typeface="Arial" panose="020B0604020202020204" pitchFamily="34" charset="0"/>
              </a:rPr>
              <a:t>®</a:t>
            </a:r>
            <a:r>
              <a:rPr lang="en-US" sz="2400" b="1" dirty="0">
                <a:solidFill>
                  <a:srgbClr val="004A80"/>
                </a:solidFill>
                <a:latin typeface="Arial" panose="020B0604020202020204" pitchFamily="34" charset="0"/>
                <a:cs typeface="Arial" panose="020B0604020202020204" pitchFamily="34" charset="0"/>
              </a:rPr>
              <a:t> solutions cover all the bases in smaller spaces.</a:t>
            </a:r>
          </a:p>
          <a:p>
            <a:pPr marL="0" indent="0">
              <a:lnSpc>
                <a:spcPts val="3000"/>
              </a:lnSpc>
              <a:buNone/>
            </a:pPr>
            <a:r>
              <a:rPr lang="en-US" sz="2400" dirty="0">
                <a:solidFill>
                  <a:srgbClr val="004A80"/>
                </a:solidFill>
                <a:latin typeface="Arial" panose="020B0604020202020204" pitchFamily="34" charset="0"/>
                <a:cs typeface="Arial" panose="020B0604020202020204" pitchFamily="34" charset="0"/>
              </a:rPr>
              <a:t>Cost-effective. Flexible. </a:t>
            </a:r>
            <a:br>
              <a:rPr lang="en-US" sz="2400" dirty="0">
                <a:solidFill>
                  <a:srgbClr val="004A80"/>
                </a:solidFill>
                <a:latin typeface="Arial" panose="020B0604020202020204" pitchFamily="34" charset="0"/>
                <a:cs typeface="Arial" panose="020B0604020202020204" pitchFamily="34" charset="0"/>
              </a:rPr>
            </a:br>
            <a:r>
              <a:rPr lang="en-US" sz="2400" dirty="0">
                <a:solidFill>
                  <a:srgbClr val="004A80"/>
                </a:solidFill>
                <a:latin typeface="Arial" panose="020B0604020202020204" pitchFamily="34" charset="0"/>
                <a:cs typeface="Arial" panose="020B0604020202020204" pitchFamily="34" charset="0"/>
              </a:rPr>
              <a:t>No programming needed. </a:t>
            </a:r>
          </a:p>
        </p:txBody>
      </p:sp>
      <p:pic>
        <p:nvPicPr>
          <p:cNvPr id="10" name="Picture 9">
            <a:extLst>
              <a:ext uri="{FF2B5EF4-FFF2-40B4-BE49-F238E27FC236}">
                <a16:creationId xmlns:a16="http://schemas.microsoft.com/office/drawing/2014/main" id="{F7574358-5153-A245-8DA1-AECFCBA386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39929" y="6339670"/>
            <a:ext cx="1846114" cy="211534"/>
          </a:xfrm>
          <a:prstGeom prst="rect">
            <a:avLst/>
          </a:prstGeom>
          <a:effectLst/>
        </p:spPr>
      </p:pic>
    </p:spTree>
    <p:extLst>
      <p:ext uri="{BB962C8B-B14F-4D97-AF65-F5344CB8AC3E}">
        <p14:creationId xmlns:p14="http://schemas.microsoft.com/office/powerpoint/2010/main" val="41426594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0CA067-D301-B749-84E0-F2475EE5DFAB}"/>
              </a:ext>
            </a:extLst>
          </p:cNvPr>
          <p:cNvSpPr>
            <a:spLocks noGrp="1"/>
          </p:cNvSpPr>
          <p:nvPr>
            <p:ph type="title"/>
          </p:nvPr>
        </p:nvSpPr>
        <p:spPr/>
        <p:txBody>
          <a:bodyPr/>
          <a:lstStyle/>
          <a:p>
            <a:r>
              <a:rPr lang="en-US" dirty="0"/>
              <a:t>Applications: </a:t>
            </a:r>
            <a:r>
              <a:rPr lang="en-US" b="1" dirty="0"/>
              <a:t>Hospitality</a:t>
            </a:r>
          </a:p>
        </p:txBody>
      </p:sp>
      <p:sp>
        <p:nvSpPr>
          <p:cNvPr id="3" name="Content Placeholder 2">
            <a:extLst>
              <a:ext uri="{FF2B5EF4-FFF2-40B4-BE49-F238E27FC236}">
                <a16:creationId xmlns:a16="http://schemas.microsoft.com/office/drawing/2014/main" id="{33F69D63-08F1-9A47-8CAC-0CB4088ABE74}"/>
              </a:ext>
            </a:extLst>
          </p:cNvPr>
          <p:cNvSpPr>
            <a:spLocks noGrp="1"/>
          </p:cNvSpPr>
          <p:nvPr>
            <p:ph idx="1"/>
          </p:nvPr>
        </p:nvSpPr>
        <p:spPr>
          <a:xfrm>
            <a:off x="342900" y="1485901"/>
            <a:ext cx="3314700" cy="4686300"/>
          </a:xfrm>
        </p:spPr>
        <p:txBody>
          <a:bodyPr/>
          <a:lstStyle/>
          <a:p>
            <a:pPr lvl="2"/>
            <a:r>
              <a:rPr lang="en-US" dirty="0"/>
              <a:t>Guest rooms </a:t>
            </a:r>
          </a:p>
          <a:p>
            <a:pPr lvl="2"/>
            <a:r>
              <a:rPr lang="en-US" dirty="0"/>
              <a:t>Lobbies</a:t>
            </a:r>
          </a:p>
          <a:p>
            <a:pPr lvl="2"/>
            <a:r>
              <a:rPr lang="en-US" dirty="0"/>
              <a:t>Casino gaming rooms</a:t>
            </a:r>
          </a:p>
          <a:p>
            <a:pPr lvl="2"/>
            <a:r>
              <a:rPr lang="en-US" dirty="0"/>
              <a:t>Briefing rooms in sporting venues</a:t>
            </a:r>
          </a:p>
        </p:txBody>
      </p:sp>
      <p:pic>
        <p:nvPicPr>
          <p:cNvPr id="5" name="Graphic 4">
            <a:extLst>
              <a:ext uri="{FF2B5EF4-FFF2-40B4-BE49-F238E27FC236}">
                <a16:creationId xmlns:a16="http://schemas.microsoft.com/office/drawing/2014/main" id="{7EA0150B-BF46-AE4A-8BA6-84767AE171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817843" y="493525"/>
            <a:ext cx="1031257" cy="610160"/>
          </a:xfrm>
          <a:prstGeom prst="rect">
            <a:avLst/>
          </a:prstGeom>
        </p:spPr>
      </p:pic>
      <p:pic>
        <p:nvPicPr>
          <p:cNvPr id="9" name="Picture Placeholder 8">
            <a:extLst>
              <a:ext uri="{FF2B5EF4-FFF2-40B4-BE49-F238E27FC236}">
                <a16:creationId xmlns:a16="http://schemas.microsoft.com/office/drawing/2014/main" id="{231AF830-8F53-7248-A26A-636CF6CBB494}"/>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t="-8253" b="-10490"/>
          <a:stretch/>
        </p:blipFill>
        <p:spPr>
          <a:xfrm>
            <a:off x="4141694" y="1721224"/>
            <a:ext cx="7707406" cy="3702130"/>
          </a:xfrm>
          <a:prstGeom prst="rect">
            <a:avLst/>
          </a:prstGeom>
        </p:spPr>
      </p:pic>
    </p:spTree>
    <p:extLst>
      <p:ext uri="{BB962C8B-B14F-4D97-AF65-F5344CB8AC3E}">
        <p14:creationId xmlns:p14="http://schemas.microsoft.com/office/powerpoint/2010/main" val="315238470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a:xfrm>
            <a:off x="342899" y="304800"/>
            <a:ext cx="6555441" cy="838199"/>
          </a:xfrm>
        </p:spPr>
        <p:txBody>
          <a:bodyPr/>
          <a:lstStyle/>
          <a:p>
            <a:r>
              <a:rPr lang="en-US" dirty="0"/>
              <a:t>Resources</a:t>
            </a:r>
          </a:p>
        </p:txBody>
      </p:sp>
      <p:sp>
        <p:nvSpPr>
          <p:cNvPr id="3" name="Content Placeholder 2">
            <a:extLst>
              <a:ext uri="{FF2B5EF4-FFF2-40B4-BE49-F238E27FC236}">
                <a16:creationId xmlns:a16="http://schemas.microsoft.com/office/drawing/2014/main" id="{0AB97055-065C-D042-8E02-DAB16C75BF82}"/>
              </a:ext>
            </a:extLst>
          </p:cNvPr>
          <p:cNvSpPr>
            <a:spLocks noGrp="1"/>
          </p:cNvSpPr>
          <p:nvPr>
            <p:ph idx="1"/>
          </p:nvPr>
        </p:nvSpPr>
        <p:spPr>
          <a:xfrm>
            <a:off x="342900" y="1485901"/>
            <a:ext cx="5753100" cy="1378324"/>
          </a:xfrm>
        </p:spPr>
        <p:txBody>
          <a:bodyPr>
            <a:normAutofit fontScale="92500" lnSpcReduction="10000"/>
          </a:bodyPr>
          <a:lstStyle/>
          <a:p>
            <a:pPr>
              <a:lnSpc>
                <a:spcPct val="120000"/>
              </a:lnSpc>
            </a:pPr>
            <a:r>
              <a:rPr lang="en-US" dirty="0"/>
              <a:t>Visit </a:t>
            </a:r>
            <a:r>
              <a:rPr lang="en-US" dirty="0" err="1"/>
              <a:t>crestron.com</a:t>
            </a:r>
            <a:r>
              <a:rPr lang="en-US" dirty="0"/>
              <a:t>/</a:t>
            </a:r>
            <a:r>
              <a:rPr lang="en-US" dirty="0" err="1"/>
              <a:t>DMPSLite</a:t>
            </a:r>
            <a:endParaRPr lang="en-US" dirty="0"/>
          </a:p>
          <a:p>
            <a:pPr lvl="2">
              <a:lnSpc>
                <a:spcPct val="120000"/>
              </a:lnSpc>
            </a:pPr>
            <a:r>
              <a:rPr lang="en-US" dirty="0"/>
              <a:t>DM Lite and DMPS Lite Design Guide</a:t>
            </a:r>
          </a:p>
          <a:p>
            <a:pPr lvl="2">
              <a:lnSpc>
                <a:spcPct val="120000"/>
              </a:lnSpc>
            </a:pPr>
            <a:r>
              <a:rPr lang="en-US" dirty="0"/>
              <a:t>DM Lite and DMPS Lite Application Guide</a:t>
            </a:r>
          </a:p>
        </p:txBody>
      </p:sp>
      <p:pic>
        <p:nvPicPr>
          <p:cNvPr id="8" name="Picture Placeholder 7" descr="A close up of a piece of paper&#10;&#10;Description automatically generated">
            <a:extLst>
              <a:ext uri="{FF2B5EF4-FFF2-40B4-BE49-F238E27FC236}">
                <a16:creationId xmlns:a16="http://schemas.microsoft.com/office/drawing/2014/main" id="{EE5C7ABC-81B5-1D4D-AFB7-563A7997FA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3104" b="-3104"/>
          <a:stretch/>
        </p:blipFill>
        <p:spPr>
          <a:xfrm>
            <a:off x="1156447" y="1485900"/>
            <a:ext cx="10692653" cy="5820849"/>
          </a:xfrm>
          <a:prstGeom prst="rect">
            <a:avLst/>
          </a:prstGeom>
        </p:spPr>
      </p:pic>
    </p:spTree>
    <p:extLst>
      <p:ext uri="{BB962C8B-B14F-4D97-AF65-F5344CB8AC3E}">
        <p14:creationId xmlns:p14="http://schemas.microsoft.com/office/powerpoint/2010/main" val="348749138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05E5-15DD-4E6C-AC11-0D06808702A1}"/>
              </a:ext>
            </a:extLst>
          </p:cNvPr>
          <p:cNvSpPr>
            <a:spLocks noGrp="1"/>
          </p:cNvSpPr>
          <p:nvPr>
            <p:ph type="title"/>
          </p:nvPr>
        </p:nvSpPr>
        <p:spPr/>
        <p:txBody>
          <a:bodyPr/>
          <a:lstStyle/>
          <a:p>
            <a:r>
              <a:rPr lang="en-US" dirty="0"/>
              <a:t>Simple Room Solutions</a:t>
            </a:r>
          </a:p>
        </p:txBody>
      </p:sp>
      <p:sp>
        <p:nvSpPr>
          <p:cNvPr id="3" name="Text Placeholder 2">
            <a:extLst>
              <a:ext uri="{FF2B5EF4-FFF2-40B4-BE49-F238E27FC236}">
                <a16:creationId xmlns:a16="http://schemas.microsoft.com/office/drawing/2014/main" id="{44AA9B65-E4D3-45F9-B56F-746803BF934A}"/>
              </a:ext>
            </a:extLst>
          </p:cNvPr>
          <p:cNvSpPr>
            <a:spLocks noGrp="1"/>
          </p:cNvSpPr>
          <p:nvPr>
            <p:ph type="body" sz="quarter" idx="10"/>
          </p:nvPr>
        </p:nvSpPr>
        <p:spPr/>
        <p:txBody>
          <a:bodyPr/>
          <a:lstStyle/>
          <a:p>
            <a:r>
              <a:rPr lang="en-US" dirty="0"/>
              <a:t>Q &amp; A</a:t>
            </a:r>
          </a:p>
        </p:txBody>
      </p:sp>
    </p:spTree>
    <p:extLst>
      <p:ext uri="{BB962C8B-B14F-4D97-AF65-F5344CB8AC3E}">
        <p14:creationId xmlns:p14="http://schemas.microsoft.com/office/powerpoint/2010/main" val="29015214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6693-0C6F-E447-B671-BB4E5499B6FC}"/>
              </a:ext>
            </a:extLst>
          </p:cNvPr>
          <p:cNvSpPr>
            <a:spLocks noGrp="1"/>
          </p:cNvSpPr>
          <p:nvPr>
            <p:ph type="title"/>
          </p:nvPr>
        </p:nvSpPr>
        <p:spPr/>
        <p:txBody>
          <a:bodyPr>
            <a:normAutofit/>
          </a:bodyPr>
          <a:lstStyle/>
          <a:p>
            <a:r>
              <a:rPr lang="en-US" b="1" dirty="0"/>
              <a:t>DMPS Lite and DM Lite</a:t>
            </a:r>
            <a:br>
              <a:rPr lang="en-US" dirty="0"/>
            </a:br>
            <a:r>
              <a:rPr lang="en-US" sz="2400" dirty="0"/>
              <a:t>Simple Room Solutions</a:t>
            </a:r>
          </a:p>
        </p:txBody>
      </p:sp>
    </p:spTree>
    <p:extLst>
      <p:ext uri="{BB962C8B-B14F-4D97-AF65-F5344CB8AC3E}">
        <p14:creationId xmlns:p14="http://schemas.microsoft.com/office/powerpoint/2010/main" val="37332241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B67B2BA-57F3-7D4B-8649-78BE7295FD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42900" y="1143000"/>
            <a:ext cx="6438900" cy="5029200"/>
          </a:xfrm>
        </p:spPr>
      </p:pic>
      <p:sp>
        <p:nvSpPr>
          <p:cNvPr id="2" name="Title 1">
            <a:extLst>
              <a:ext uri="{FF2B5EF4-FFF2-40B4-BE49-F238E27FC236}">
                <a16:creationId xmlns:a16="http://schemas.microsoft.com/office/drawing/2014/main" id="{265EDA44-F866-7147-A331-A70DBC2C1540}"/>
              </a:ext>
            </a:extLst>
          </p:cNvPr>
          <p:cNvSpPr>
            <a:spLocks noGrp="1"/>
          </p:cNvSpPr>
          <p:nvPr>
            <p:ph type="title"/>
          </p:nvPr>
        </p:nvSpPr>
        <p:spPr>
          <a:xfrm>
            <a:off x="342900" y="304800"/>
            <a:ext cx="11506200" cy="838199"/>
          </a:xfrm>
        </p:spPr>
        <p:txBody>
          <a:bodyPr>
            <a:normAutofit/>
          </a:bodyPr>
          <a:lstStyle/>
          <a:p>
            <a:r>
              <a:rPr lang="en-US" dirty="0"/>
              <a:t>DMPS Lite: Multisource-to-Display</a:t>
            </a:r>
          </a:p>
        </p:txBody>
      </p:sp>
      <p:sp>
        <p:nvSpPr>
          <p:cNvPr id="3" name="Content Placeholder 2">
            <a:extLst>
              <a:ext uri="{FF2B5EF4-FFF2-40B4-BE49-F238E27FC236}">
                <a16:creationId xmlns:a16="http://schemas.microsoft.com/office/drawing/2014/main" id="{DD994906-D40C-B54D-8F92-55CE9CBF4644}"/>
              </a:ext>
            </a:extLst>
          </p:cNvPr>
          <p:cNvSpPr>
            <a:spLocks noGrp="1"/>
          </p:cNvSpPr>
          <p:nvPr>
            <p:ph idx="1"/>
          </p:nvPr>
        </p:nvSpPr>
        <p:spPr>
          <a:xfrm>
            <a:off x="7010400" y="1485901"/>
            <a:ext cx="4838700" cy="4686300"/>
          </a:xfrm>
        </p:spPr>
        <p:txBody>
          <a:bodyPr>
            <a:normAutofit/>
          </a:bodyPr>
          <a:lstStyle/>
          <a:p>
            <a:pPr lvl="2">
              <a:lnSpc>
                <a:spcPct val="100000"/>
              </a:lnSpc>
            </a:pPr>
            <a:r>
              <a:rPr lang="en-US" dirty="0"/>
              <a:t>DMPS Lite products give you a high-value all-in-one AV solution for classrooms, huddle rooms, and small collaboration rooms. </a:t>
            </a:r>
          </a:p>
          <a:p>
            <a:pPr lvl="2">
              <a:lnSpc>
                <a:spcPct val="100000"/>
              </a:lnSpc>
            </a:pPr>
            <a:r>
              <a:rPr lang="en-US" dirty="0"/>
              <a:t>DMPS Lite expands your reach into spaces that require more than a DM Lite source-to-display solution alone, but less than an all-in-one DMPS3 Series system. </a:t>
            </a:r>
          </a:p>
        </p:txBody>
      </p:sp>
    </p:spTree>
    <p:extLst>
      <p:ext uri="{BB962C8B-B14F-4D97-AF65-F5344CB8AC3E}">
        <p14:creationId xmlns:p14="http://schemas.microsoft.com/office/powerpoint/2010/main" val="30766746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DA44-F866-7147-A331-A70DBC2C1540}"/>
              </a:ext>
            </a:extLst>
          </p:cNvPr>
          <p:cNvSpPr>
            <a:spLocks noGrp="1"/>
          </p:cNvSpPr>
          <p:nvPr>
            <p:ph type="title"/>
          </p:nvPr>
        </p:nvSpPr>
        <p:spPr/>
        <p:txBody>
          <a:bodyPr/>
          <a:lstStyle/>
          <a:p>
            <a:r>
              <a:rPr lang="en-US" dirty="0"/>
              <a:t>DMPS Lite: Multisource-to-Display</a:t>
            </a:r>
          </a:p>
        </p:txBody>
      </p:sp>
      <p:sp>
        <p:nvSpPr>
          <p:cNvPr id="3" name="Content Placeholder 2">
            <a:extLst>
              <a:ext uri="{FF2B5EF4-FFF2-40B4-BE49-F238E27FC236}">
                <a16:creationId xmlns:a16="http://schemas.microsoft.com/office/drawing/2014/main" id="{DD994906-D40C-B54D-8F92-55CE9CBF4644}"/>
              </a:ext>
            </a:extLst>
          </p:cNvPr>
          <p:cNvSpPr>
            <a:spLocks noGrp="1"/>
          </p:cNvSpPr>
          <p:nvPr>
            <p:ph idx="1"/>
          </p:nvPr>
        </p:nvSpPr>
        <p:spPr>
          <a:xfrm>
            <a:off x="342900" y="1485900"/>
            <a:ext cx="7024551" cy="4686300"/>
          </a:xfrm>
        </p:spPr>
        <p:txBody>
          <a:bodyPr>
            <a:normAutofit fontScale="92500"/>
          </a:bodyPr>
          <a:lstStyle/>
          <a:p>
            <a:r>
              <a:rPr lang="en-US" dirty="0"/>
              <a:t>Benefits</a:t>
            </a:r>
          </a:p>
          <a:p>
            <a:pPr lvl="2"/>
            <a:r>
              <a:rPr lang="en-US" dirty="0"/>
              <a:t>Standalone web configuration with auto-routing and display control</a:t>
            </a:r>
          </a:p>
          <a:p>
            <a:pPr lvl="2"/>
            <a:r>
              <a:rPr lang="en-US" dirty="0"/>
              <a:t>Ability to upgrade and monitor via Crestron </a:t>
            </a:r>
            <a:r>
              <a:rPr lang="en-US" dirty="0" err="1"/>
              <a:t>XiO</a:t>
            </a:r>
            <a:r>
              <a:rPr lang="en-US" dirty="0"/>
              <a:t> Cloud</a:t>
            </a:r>
            <a:r>
              <a:rPr lang="en-US" baseline="30000" dirty="0"/>
              <a:t>®</a:t>
            </a:r>
            <a:r>
              <a:rPr lang="en-US" dirty="0"/>
              <a:t> service</a:t>
            </a:r>
          </a:p>
          <a:p>
            <a:pPr lvl="2"/>
            <a:r>
              <a:rPr lang="en-US" dirty="0"/>
              <a:t>Easily upgrade, service, and evolve technology within smaller spaces </a:t>
            </a:r>
          </a:p>
          <a:p>
            <a:pPr lvl="2"/>
            <a:r>
              <a:rPr lang="en-US" dirty="0"/>
              <a:t>Improved network connectivity for high-traffic networks</a:t>
            </a:r>
          </a:p>
          <a:p>
            <a:r>
              <a:rPr lang="en-US" dirty="0"/>
              <a:t>Features</a:t>
            </a:r>
          </a:p>
          <a:p>
            <a:pPr lvl="2"/>
            <a:r>
              <a:rPr lang="en-US" dirty="0"/>
              <a:t>4K video scaler</a:t>
            </a:r>
          </a:p>
          <a:p>
            <a:pPr lvl="2"/>
            <a:r>
              <a:rPr lang="en-US" dirty="0"/>
              <a:t>Audio amplification (410 and 510 models)</a:t>
            </a:r>
          </a:p>
          <a:p>
            <a:pPr lvl="2"/>
            <a:r>
              <a:rPr lang="en-US" dirty="0"/>
              <a:t>Upgrade, Monitor and evolve with </a:t>
            </a:r>
            <a:r>
              <a:rPr lang="en-US" dirty="0" err="1"/>
              <a:t>XiO</a:t>
            </a:r>
            <a:r>
              <a:rPr lang="en-US" dirty="0"/>
              <a:t> Cloud</a:t>
            </a:r>
          </a:p>
        </p:txBody>
      </p:sp>
    </p:spTree>
    <p:extLst>
      <p:ext uri="{BB962C8B-B14F-4D97-AF65-F5344CB8AC3E}">
        <p14:creationId xmlns:p14="http://schemas.microsoft.com/office/powerpoint/2010/main" val="15976399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B67B2BA-57F3-7D4B-8649-78BE7295FD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08" r="108"/>
          <a:stretch/>
        </p:blipFill>
        <p:spPr/>
      </p:pic>
      <p:sp>
        <p:nvSpPr>
          <p:cNvPr id="2" name="Title 1">
            <a:extLst>
              <a:ext uri="{FF2B5EF4-FFF2-40B4-BE49-F238E27FC236}">
                <a16:creationId xmlns:a16="http://schemas.microsoft.com/office/drawing/2014/main" id="{265EDA44-F866-7147-A331-A70DBC2C1540}"/>
              </a:ext>
            </a:extLst>
          </p:cNvPr>
          <p:cNvSpPr>
            <a:spLocks noGrp="1"/>
          </p:cNvSpPr>
          <p:nvPr>
            <p:ph type="title"/>
          </p:nvPr>
        </p:nvSpPr>
        <p:spPr/>
        <p:txBody>
          <a:bodyPr>
            <a:normAutofit/>
          </a:bodyPr>
          <a:lstStyle/>
          <a:p>
            <a:r>
              <a:rPr lang="en-US" dirty="0"/>
              <a:t>DM Lite: Source-to-Display</a:t>
            </a:r>
          </a:p>
        </p:txBody>
      </p:sp>
      <p:sp>
        <p:nvSpPr>
          <p:cNvPr id="3" name="Content Placeholder 2">
            <a:extLst>
              <a:ext uri="{FF2B5EF4-FFF2-40B4-BE49-F238E27FC236}">
                <a16:creationId xmlns:a16="http://schemas.microsoft.com/office/drawing/2014/main" id="{DD994906-D40C-B54D-8F92-55CE9CBF4644}"/>
              </a:ext>
            </a:extLst>
          </p:cNvPr>
          <p:cNvSpPr>
            <a:spLocks noGrp="1"/>
          </p:cNvSpPr>
          <p:nvPr>
            <p:ph idx="1"/>
          </p:nvPr>
        </p:nvSpPr>
        <p:spPr/>
        <p:txBody>
          <a:bodyPr>
            <a:normAutofit/>
          </a:bodyPr>
          <a:lstStyle/>
          <a:p>
            <a:pPr lvl="2"/>
            <a:endParaRPr lang="en-US" dirty="0"/>
          </a:p>
          <a:p>
            <a:pPr lvl="2"/>
            <a:r>
              <a:rPr lang="en-US" dirty="0"/>
              <a:t>Mix-and-match versatile DM Lite transmitters and receivers to create simple systems for most spaces. DM Lite delivers a winning combination of low-cost, yet high-performance. </a:t>
            </a:r>
          </a:p>
          <a:p>
            <a:pPr lvl="2"/>
            <a:endParaRPr lang="en-US" dirty="0"/>
          </a:p>
          <a:p>
            <a:pPr lvl="2"/>
            <a:r>
              <a:rPr lang="en-US" dirty="0"/>
              <a:t>Pair them based on form factor and the type of signals that need to be transmitted along with HDMI</a:t>
            </a:r>
            <a:r>
              <a:rPr lang="en-US" baseline="30000" dirty="0"/>
              <a:t>®</a:t>
            </a:r>
            <a:r>
              <a:rPr lang="en-US" dirty="0"/>
              <a:t> connectivity.</a:t>
            </a:r>
          </a:p>
        </p:txBody>
      </p:sp>
    </p:spTree>
    <p:extLst>
      <p:ext uri="{BB962C8B-B14F-4D97-AF65-F5344CB8AC3E}">
        <p14:creationId xmlns:p14="http://schemas.microsoft.com/office/powerpoint/2010/main" val="10268965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DA44-F866-7147-A331-A70DBC2C1540}"/>
              </a:ext>
            </a:extLst>
          </p:cNvPr>
          <p:cNvSpPr>
            <a:spLocks noGrp="1"/>
          </p:cNvSpPr>
          <p:nvPr>
            <p:ph type="title"/>
          </p:nvPr>
        </p:nvSpPr>
        <p:spPr/>
        <p:txBody>
          <a:bodyPr/>
          <a:lstStyle/>
          <a:p>
            <a:r>
              <a:rPr lang="en-US" dirty="0"/>
              <a:t>DM Lite: Source-to-Display</a:t>
            </a:r>
          </a:p>
        </p:txBody>
      </p:sp>
      <p:sp>
        <p:nvSpPr>
          <p:cNvPr id="3" name="Content Placeholder 2">
            <a:extLst>
              <a:ext uri="{FF2B5EF4-FFF2-40B4-BE49-F238E27FC236}">
                <a16:creationId xmlns:a16="http://schemas.microsoft.com/office/drawing/2014/main" id="{DD994906-D40C-B54D-8F92-55CE9CBF4644}"/>
              </a:ext>
            </a:extLst>
          </p:cNvPr>
          <p:cNvSpPr>
            <a:spLocks noGrp="1"/>
          </p:cNvSpPr>
          <p:nvPr>
            <p:ph idx="1"/>
          </p:nvPr>
        </p:nvSpPr>
        <p:spPr>
          <a:xfrm>
            <a:off x="342900" y="1485901"/>
            <a:ext cx="6100763" cy="4686300"/>
          </a:xfrm>
        </p:spPr>
        <p:txBody>
          <a:bodyPr>
            <a:normAutofit fontScale="92500"/>
          </a:bodyPr>
          <a:lstStyle/>
          <a:p>
            <a:r>
              <a:rPr lang="en-US" dirty="0"/>
              <a:t>Benefit</a:t>
            </a:r>
          </a:p>
          <a:p>
            <a:pPr lvl="2">
              <a:lnSpc>
                <a:spcPct val="100000"/>
              </a:lnSpc>
            </a:pPr>
            <a:r>
              <a:rPr lang="en-US" dirty="0"/>
              <a:t>Mix-and-match DM Lite transmitters and receivers to support the signal extension you need</a:t>
            </a:r>
          </a:p>
          <a:p>
            <a:pPr lvl="3"/>
            <a:r>
              <a:rPr lang="en-US" dirty="0"/>
              <a:t>Audio</a:t>
            </a:r>
          </a:p>
          <a:p>
            <a:pPr lvl="3"/>
            <a:r>
              <a:rPr lang="en-US" dirty="0"/>
              <a:t>Video</a:t>
            </a:r>
          </a:p>
          <a:p>
            <a:pPr lvl="2"/>
            <a:r>
              <a:rPr lang="en-US" dirty="0"/>
              <a:t>Interoperable with DMPS Lite products</a:t>
            </a:r>
          </a:p>
          <a:p>
            <a:pPr lvl="2"/>
            <a:r>
              <a:rPr lang="en-US" dirty="0"/>
              <a:t>Switchers with DM Lite input and output</a:t>
            </a:r>
            <a:br>
              <a:rPr lang="en-US" dirty="0"/>
            </a:br>
            <a:endParaRPr lang="en-US" dirty="0"/>
          </a:p>
          <a:p>
            <a:r>
              <a:rPr lang="en-US" dirty="0"/>
              <a:t>Features</a:t>
            </a:r>
          </a:p>
          <a:p>
            <a:pPr lvl="2">
              <a:lnSpc>
                <a:spcPct val="110000"/>
              </a:lnSpc>
            </a:pPr>
            <a:r>
              <a:rPr lang="en-US" dirty="0"/>
              <a:t>Switching and transport of 4K </a:t>
            </a:r>
            <a:br>
              <a:rPr lang="en-US" dirty="0"/>
            </a:br>
            <a:r>
              <a:rPr lang="en-US" dirty="0"/>
              <a:t>and control signals over </a:t>
            </a:r>
            <a:br>
              <a:rPr lang="en-US" dirty="0"/>
            </a:br>
            <a:r>
              <a:rPr lang="en-US" dirty="0"/>
              <a:t>standard CAT5e (select models) </a:t>
            </a:r>
          </a:p>
          <a:p>
            <a:pPr lvl="1"/>
            <a:endParaRPr lang="en-US" dirty="0"/>
          </a:p>
        </p:txBody>
      </p:sp>
      <p:pic>
        <p:nvPicPr>
          <p:cNvPr id="7" name="Picture 6" descr="A screenshot of a computer&#10;&#10;Description automatically generated">
            <a:extLst>
              <a:ext uri="{FF2B5EF4-FFF2-40B4-BE49-F238E27FC236}">
                <a16:creationId xmlns:a16="http://schemas.microsoft.com/office/drawing/2014/main" id="{6409B931-4137-8544-991A-825187DDB7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5150" y="1766454"/>
            <a:ext cx="4933950" cy="672811"/>
          </a:xfrm>
          <a:prstGeom prst="rect">
            <a:avLst/>
          </a:prstGeom>
        </p:spPr>
      </p:pic>
      <p:cxnSp>
        <p:nvCxnSpPr>
          <p:cNvPr id="9" name="Straight Connector 8">
            <a:extLst>
              <a:ext uri="{FF2B5EF4-FFF2-40B4-BE49-F238E27FC236}">
                <a16:creationId xmlns:a16="http://schemas.microsoft.com/office/drawing/2014/main" id="{E9C2C9D8-0214-A147-B0A6-C2B4AE4496BC}"/>
              </a:ext>
            </a:extLst>
          </p:cNvPr>
          <p:cNvCxnSpPr>
            <a:cxnSpLocks/>
          </p:cNvCxnSpPr>
          <p:nvPr/>
        </p:nvCxnSpPr>
        <p:spPr>
          <a:xfrm>
            <a:off x="9258300" y="3243262"/>
            <a:ext cx="259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B3DA7D-A5BD-574E-82FE-6A66733FF96D}"/>
              </a:ext>
            </a:extLst>
          </p:cNvPr>
          <p:cNvCxnSpPr>
            <a:cxnSpLocks/>
          </p:cNvCxnSpPr>
          <p:nvPr/>
        </p:nvCxnSpPr>
        <p:spPr>
          <a:xfrm>
            <a:off x="6915150" y="3243262"/>
            <a:ext cx="1090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1146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A8C46-71BD-6E44-B687-3BA405AFD704}"/>
              </a:ext>
            </a:extLst>
          </p:cNvPr>
          <p:cNvSpPr>
            <a:spLocks noGrp="1"/>
          </p:cNvSpPr>
          <p:nvPr>
            <p:ph type="title"/>
          </p:nvPr>
        </p:nvSpPr>
        <p:spPr/>
        <p:txBody>
          <a:bodyPr>
            <a:normAutofit/>
          </a:bodyPr>
          <a:lstStyle/>
          <a:p>
            <a:r>
              <a:rPr lang="en-US" sz="3600" dirty="0"/>
              <a:t>DMPS Lite and DM Lite</a:t>
            </a:r>
          </a:p>
        </p:txBody>
      </p:sp>
      <p:sp>
        <p:nvSpPr>
          <p:cNvPr id="2" name="Text Placeholder 1">
            <a:extLst>
              <a:ext uri="{FF2B5EF4-FFF2-40B4-BE49-F238E27FC236}">
                <a16:creationId xmlns:a16="http://schemas.microsoft.com/office/drawing/2014/main" id="{A4507F79-A758-314A-8697-B5C1A282BCDD}"/>
              </a:ext>
            </a:extLst>
          </p:cNvPr>
          <p:cNvSpPr>
            <a:spLocks noGrp="1"/>
          </p:cNvSpPr>
          <p:nvPr>
            <p:ph type="body" sz="quarter" idx="10"/>
          </p:nvPr>
        </p:nvSpPr>
        <p:spPr/>
        <p:txBody>
          <a:bodyPr/>
          <a:lstStyle/>
          <a:p>
            <a:r>
              <a:rPr lang="en-US" dirty="0"/>
              <a:t>Product Lineup</a:t>
            </a:r>
          </a:p>
        </p:txBody>
      </p:sp>
    </p:spTree>
    <p:extLst>
      <p:ext uri="{BB962C8B-B14F-4D97-AF65-F5344CB8AC3E}">
        <p14:creationId xmlns:p14="http://schemas.microsoft.com/office/powerpoint/2010/main" val="27764337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E00-C2AB-6B40-9B2D-C9C2B80ED663}"/>
              </a:ext>
            </a:extLst>
          </p:cNvPr>
          <p:cNvSpPr>
            <a:spLocks noGrp="1"/>
          </p:cNvSpPr>
          <p:nvPr>
            <p:ph type="title"/>
          </p:nvPr>
        </p:nvSpPr>
        <p:spPr/>
        <p:txBody>
          <a:bodyPr/>
          <a:lstStyle/>
          <a:p>
            <a:r>
              <a:rPr lang="en-US" dirty="0"/>
              <a:t>DMPS Lite: Products</a:t>
            </a:r>
          </a:p>
        </p:txBody>
      </p:sp>
      <p:sp>
        <p:nvSpPr>
          <p:cNvPr id="11" name="Text Placeholder 10">
            <a:extLst>
              <a:ext uri="{FF2B5EF4-FFF2-40B4-BE49-F238E27FC236}">
                <a16:creationId xmlns:a16="http://schemas.microsoft.com/office/drawing/2014/main" id="{4B90D8E9-9384-984B-87D4-C8A98E22A468}"/>
              </a:ext>
            </a:extLst>
          </p:cNvPr>
          <p:cNvSpPr>
            <a:spLocks noGrp="1"/>
          </p:cNvSpPr>
          <p:nvPr>
            <p:ph type="body" idx="1"/>
          </p:nvPr>
        </p:nvSpPr>
        <p:spPr/>
        <p:txBody>
          <a:bodyPr/>
          <a:lstStyle/>
          <a:p>
            <a:r>
              <a:rPr lang="en-US" dirty="0"/>
              <a:t>HD-RX-4K-510-C-E</a:t>
            </a:r>
          </a:p>
        </p:txBody>
      </p:sp>
      <p:sp>
        <p:nvSpPr>
          <p:cNvPr id="3" name="Content Placeholder 2">
            <a:extLst>
              <a:ext uri="{FF2B5EF4-FFF2-40B4-BE49-F238E27FC236}">
                <a16:creationId xmlns:a16="http://schemas.microsoft.com/office/drawing/2014/main" id="{0AB97055-065C-D042-8E02-DAB16C75BF82}"/>
              </a:ext>
            </a:extLst>
          </p:cNvPr>
          <p:cNvSpPr>
            <a:spLocks noGrp="1"/>
          </p:cNvSpPr>
          <p:nvPr>
            <p:ph sz="half" idx="2"/>
          </p:nvPr>
        </p:nvSpPr>
        <p:spPr/>
        <p:txBody>
          <a:bodyPr/>
          <a:lstStyle/>
          <a:p>
            <a:pPr lvl="1"/>
            <a:r>
              <a:rPr lang="en-US" dirty="0"/>
              <a:t>4K Multiformat 5x1 AV Switcher and Receiver</a:t>
            </a:r>
          </a:p>
        </p:txBody>
      </p:sp>
      <p:sp>
        <p:nvSpPr>
          <p:cNvPr id="12" name="Text Placeholder 11">
            <a:extLst>
              <a:ext uri="{FF2B5EF4-FFF2-40B4-BE49-F238E27FC236}">
                <a16:creationId xmlns:a16="http://schemas.microsoft.com/office/drawing/2014/main" id="{2776ABEB-86BE-734E-976E-0F2AC758C5CF}"/>
              </a:ext>
            </a:extLst>
          </p:cNvPr>
          <p:cNvSpPr>
            <a:spLocks noGrp="1"/>
          </p:cNvSpPr>
          <p:nvPr>
            <p:ph type="body" sz="quarter" idx="3"/>
          </p:nvPr>
        </p:nvSpPr>
        <p:spPr/>
        <p:txBody>
          <a:bodyPr/>
          <a:lstStyle/>
          <a:p>
            <a:r>
              <a:rPr lang="en-US" dirty="0"/>
              <a:t>HD-RX-4K-510-C-E-SW4</a:t>
            </a:r>
          </a:p>
        </p:txBody>
      </p:sp>
      <p:sp>
        <p:nvSpPr>
          <p:cNvPr id="4" name="Content Placeholder 3">
            <a:extLst>
              <a:ext uri="{FF2B5EF4-FFF2-40B4-BE49-F238E27FC236}">
                <a16:creationId xmlns:a16="http://schemas.microsoft.com/office/drawing/2014/main" id="{06A9F829-95EA-AA42-BED5-31B1AC5E3272}"/>
              </a:ext>
            </a:extLst>
          </p:cNvPr>
          <p:cNvSpPr>
            <a:spLocks noGrp="1"/>
          </p:cNvSpPr>
          <p:nvPr>
            <p:ph sz="quarter" idx="4"/>
          </p:nvPr>
        </p:nvSpPr>
        <p:spPr/>
        <p:txBody>
          <a:bodyPr/>
          <a:lstStyle/>
          <a:p>
            <a:pPr lvl="1"/>
            <a:r>
              <a:rPr lang="en-US" dirty="0"/>
              <a:t>4K Multiformat 5x1 AV Switcher and Receiver with 4-Port Ethernet Switch</a:t>
            </a:r>
          </a:p>
        </p:txBody>
      </p:sp>
      <p:pic>
        <p:nvPicPr>
          <p:cNvPr id="6" name="Picture 5" descr="A screenshot of a computer&#10;&#10;Description automatically generated">
            <a:extLst>
              <a:ext uri="{FF2B5EF4-FFF2-40B4-BE49-F238E27FC236}">
                <a16:creationId xmlns:a16="http://schemas.microsoft.com/office/drawing/2014/main" id="{B0054E3F-303A-1241-9671-B1F06C18A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 y="3428999"/>
            <a:ext cx="5524500" cy="1886848"/>
          </a:xfrm>
          <a:prstGeom prst="rect">
            <a:avLst/>
          </a:prstGeom>
        </p:spPr>
      </p:pic>
      <p:pic>
        <p:nvPicPr>
          <p:cNvPr id="7" name="Picture 6">
            <a:extLst>
              <a:ext uri="{FF2B5EF4-FFF2-40B4-BE49-F238E27FC236}">
                <a16:creationId xmlns:a16="http://schemas.microsoft.com/office/drawing/2014/main" id="{1D3C00D5-0727-6540-80BA-295064CE71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24602" y="3429000"/>
            <a:ext cx="5524500" cy="1886847"/>
          </a:xfrm>
          <a:prstGeom prst="rect">
            <a:avLst/>
          </a:prstGeom>
        </p:spPr>
      </p:pic>
    </p:spTree>
    <p:extLst>
      <p:ext uri="{BB962C8B-B14F-4D97-AF65-F5344CB8AC3E}">
        <p14:creationId xmlns:p14="http://schemas.microsoft.com/office/powerpoint/2010/main" val="2950583762"/>
      </p:ext>
    </p:extLst>
  </p:cSld>
  <p:clrMapOvr>
    <a:masterClrMapping/>
  </p:clrMapOvr>
  <p:transition>
    <p:fade/>
  </p:transition>
</p:sld>
</file>

<file path=ppt/theme/theme1.xml><?xml version="1.0" encoding="utf-8"?>
<a:theme xmlns:a="http://schemas.openxmlformats.org/drawingml/2006/main" name="1_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PPT_2019_Template-Crestron_v3</Template>
  <TotalTime>9640</TotalTime>
  <Words>991</Words>
  <Application>Microsoft Macintosh PowerPoint</Application>
  <PresentationFormat>Widescreen</PresentationFormat>
  <Paragraphs>204</Paragraphs>
  <Slides>33</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Narrow</vt:lpstr>
      <vt:lpstr>Calibri</vt:lpstr>
      <vt:lpstr>FF Mark Pro Bold</vt:lpstr>
      <vt:lpstr>Wingdings</vt:lpstr>
      <vt:lpstr>1_Office Theme</vt:lpstr>
      <vt:lpstr>DMPS Lite and DM Lite Simple Room Solutions</vt:lpstr>
      <vt:lpstr>PowerPoint Presentation</vt:lpstr>
      <vt:lpstr>PowerPoint Presentation</vt:lpstr>
      <vt:lpstr>DMPS Lite: Multisource-to-Display</vt:lpstr>
      <vt:lpstr>DMPS Lite: Multisource-to-Display</vt:lpstr>
      <vt:lpstr>DM Lite: Source-to-Display</vt:lpstr>
      <vt:lpstr>DM Lite: Source-to-Display</vt:lpstr>
      <vt:lpstr>DMPS Lite and DM Lite</vt:lpstr>
      <vt:lpstr>DMPS Lite: Products</vt:lpstr>
      <vt:lpstr>DMPS Lite: Products</vt:lpstr>
      <vt:lpstr>DMPS Lite: Products</vt:lpstr>
      <vt:lpstr>DMPS Lite: Products</vt:lpstr>
      <vt:lpstr>DMPS Lite: Products</vt:lpstr>
      <vt:lpstr>DM Lite: Products</vt:lpstr>
      <vt:lpstr>DM Lite: Products</vt:lpstr>
      <vt:lpstr>Web-based configuration</vt:lpstr>
      <vt:lpstr>Native web-based configuration</vt:lpstr>
      <vt:lpstr>Native web-based configuration</vt:lpstr>
      <vt:lpstr>Native web-based configuration</vt:lpstr>
      <vt:lpstr>Native web-based configuration</vt:lpstr>
      <vt:lpstr>.AV Framework™ software – web-based configuration </vt:lpstr>
      <vt:lpstr>As simple as 1–2–3</vt:lpstr>
      <vt:lpstr>As simple as 1–2–3</vt:lpstr>
      <vt:lpstr>As simple as 1–2–3</vt:lpstr>
      <vt:lpstr>Applications</vt:lpstr>
      <vt:lpstr>Applications: Education</vt:lpstr>
      <vt:lpstr>Applications: Enterprise</vt:lpstr>
      <vt:lpstr>Applications: Government</vt:lpstr>
      <vt:lpstr>Applications: Retail</vt:lpstr>
      <vt:lpstr>Applications: Hospitality</vt:lpstr>
      <vt:lpstr>Resources</vt:lpstr>
      <vt:lpstr>Simple Room Solutions</vt:lpstr>
      <vt:lpstr>DMPS Lite and DM Lite Simple Room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timroe</dc:creator>
  <cp:lastModifiedBy>Michael Sutherland</cp:lastModifiedBy>
  <cp:revision>202</cp:revision>
  <dcterms:created xsi:type="dcterms:W3CDTF">2016-10-19T15:11:00Z</dcterms:created>
  <dcterms:modified xsi:type="dcterms:W3CDTF">2021-01-18T14:51:00Z</dcterms:modified>
</cp:coreProperties>
</file>